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48" r:id="rId2"/>
  </p:sldMasterIdLst>
  <p:notesMasterIdLst>
    <p:notesMasterId r:id="rId21"/>
  </p:notesMasterIdLst>
  <p:sldIdLst>
    <p:sldId id="256" r:id="rId3"/>
    <p:sldId id="259" r:id="rId4"/>
    <p:sldId id="260" r:id="rId5"/>
    <p:sldId id="261" r:id="rId6"/>
    <p:sldId id="310" r:id="rId7"/>
    <p:sldId id="304" r:id="rId8"/>
    <p:sldId id="268" r:id="rId9"/>
    <p:sldId id="291" r:id="rId10"/>
    <p:sldId id="318" r:id="rId11"/>
    <p:sldId id="295" r:id="rId12"/>
    <p:sldId id="321" r:id="rId13"/>
    <p:sldId id="276" r:id="rId14"/>
    <p:sldId id="296" r:id="rId15"/>
    <p:sldId id="277" r:id="rId16"/>
    <p:sldId id="298" r:id="rId17"/>
    <p:sldId id="322" r:id="rId18"/>
    <p:sldId id="303" r:id="rId19"/>
    <p:sldId id="320" r:id="rId20"/>
  </p:sldIdLst>
  <p:sldSz cx="18288000" cy="10287000"/>
  <p:notesSz cx="10287000" cy="1828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B7ED5A-BEA6-4CA0-6919-F09869BDADC3}" name="Hannah Egger" initials="HE" userId="S::hannah.egger@icye.ch::c6b2dad0-730c-47f5-a7d5-0184faf8481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86"/>
    <a:srgbClr val="023477"/>
    <a:srgbClr val="D9F0FF"/>
    <a:srgbClr val="D1F1FF"/>
    <a:srgbClr val="99CC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10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8/10/relationships/authors" Target="author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4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C990A177-A2E7-487C-8CA6-EFF75C2243D4}" type="slidenum">
              <a:rPr lang="ru-RU" sz="1400" b="0" strike="noStrike" spc="-1">
                <a:latin typeface="Times New Roman"/>
              </a:rPr>
              <a:t>‹N°›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4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54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137D2030-D0EC-408C-9F80-4301E624907D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9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387036F-BA16-441F-B30E-D0CBA3DA8E73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0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7DD0FD08-6381-49A5-A84D-3D6D18F762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1625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0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7DD0FD08-6381-49A5-A84D-3D6D18F762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9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59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7306C77-B72D-46BD-994A-9876738F6FCB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0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60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CE1707E-F10B-4FB0-A8D7-185C99367992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1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1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26435DF-4309-4DE8-A10B-51BADDE56069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1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1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038C6A3B-28DC-424E-84AB-235C84CC53A5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4904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62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88A551C-6EAF-4E2F-BF7A-2E55D2F684AB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17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344488"/>
            <a:ext cx="1655762" cy="931862"/>
          </a:xfrm>
          <a:prstGeom prst="rect">
            <a:avLst/>
          </a:prstGeom>
        </p:spPr>
      </p:sp>
      <p:sp>
        <p:nvSpPr>
          <p:cNvPr id="631" name="PlaceHolder 2"/>
          <p:cNvSpPr>
            <a:spLocks noGrp="1"/>
          </p:cNvSpPr>
          <p:nvPr>
            <p:ph type="body"/>
          </p:nvPr>
        </p:nvSpPr>
        <p:spPr>
          <a:xfrm>
            <a:off x="310109" y="1328647"/>
            <a:ext cx="2480705" cy="1086917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632" name="TextShape 3"/>
          <p:cNvSpPr txBox="1"/>
          <p:nvPr/>
        </p:nvSpPr>
        <p:spPr>
          <a:xfrm>
            <a:off x="1756630" y="2622296"/>
            <a:ext cx="1343640" cy="138365"/>
          </a:xfrm>
          <a:prstGeom prst="rect">
            <a:avLst/>
          </a:prstGeom>
          <a:noFill/>
          <a:ln>
            <a:noFill/>
          </a:ln>
        </p:spPr>
        <p:txBody>
          <a:bodyPr lIns="32232" tIns="16116" rIns="32232" bIns="16116" anchor="b">
            <a:noAutofit/>
          </a:bodyPr>
          <a:lstStyle/>
          <a:p>
            <a:pPr algn="r">
              <a:lnSpc>
                <a:spcPct val="100000"/>
              </a:lnSpc>
            </a:pPr>
            <a:fld id="{69E76E6D-EC47-4CD3-91C8-4F7E1EE84E4F}" type="slidenum">
              <a:rPr lang="en-US" sz="400" spc="-1">
                <a:solidFill>
                  <a:srgbClr val="000000"/>
                </a:solidFill>
              </a:rPr>
              <a:t>18</a:t>
            </a:fld>
            <a:endParaRPr lang="ru-RU" sz="4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5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55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C9862F8-3117-4EE3-91EA-1C02AB4883A8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5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55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FC4F9640-44E7-4977-884A-031F31EB87BE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55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F94958A6-BAE1-460A-9AC2-C175929CD7B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55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F94958A6-BAE1-460A-9AC2-C175929CD7B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4037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1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61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133526CF-8846-46B6-AD64-20C39EEE5814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57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DD188A4-50D2-429E-9EDC-B4CE058A5408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58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7D7DB84F-967F-478C-833B-CBB923C4C9D2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5239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58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04BE6DF1-AE3B-489D-88A9-EA3D45FED8F3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48D555-60CD-FFC6-866D-E25FF4F2D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DCD220-38A6-F3EE-287A-E197AF3A7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r-FR"/>
              <a:t>Modifiez le style des sous-titres du masque</a:t>
            </a:r>
            <a:endParaRPr lang="de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8BBC51-7303-4D97-6467-51C0511D8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C8A2-F737-4D9F-BC76-244F9E9CA06A}" type="datetimeFigureOut">
              <a:rPr lang="de-CH" smtClean="0"/>
              <a:t>31.05.2024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4FAFD3-9C07-0971-70B7-BF78484EA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86712C-71D3-F368-F9DC-20DB6BC21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2195-7E6B-49A2-8687-9ADADD0C4D3B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6525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3071B3-B1CE-0390-254C-4178F206D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729E0B-7650-50A5-CB45-771334324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E60ED9-CF4B-E330-29F1-B2AB52318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C8A2-F737-4D9F-BC76-244F9E9CA06A}" type="datetimeFigureOut">
              <a:rPr lang="de-CH" smtClean="0"/>
              <a:t>31.05.2024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553FD8-E3FE-D7BF-5166-CB651AF2C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83EE67-7E14-A7D9-18BC-4F249A9D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2195-7E6B-49A2-8687-9ADADD0C4D3B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0752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98CFFF-D2AC-A5AB-CCC6-608728083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37ED03-DC56-6890-9271-96158ABA7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CD836B-6BBC-FF7F-77EB-F641265F5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C8A2-F737-4D9F-BC76-244F9E9CA06A}" type="datetimeFigureOut">
              <a:rPr lang="de-CH" smtClean="0"/>
              <a:t>31.05.2024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8E64BA-4EB0-4404-8087-0D3952E5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63A627-CB43-A92E-C88C-CC6417DA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2195-7E6B-49A2-8687-9ADADD0C4D3B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5489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B25A57-07D8-DA73-D180-74C725BCC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DD8210-E843-0BB6-E014-F620671A69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5788BE9-5B6B-26B8-E66D-5D7EFC9D2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E6766E-55BC-FBB8-F5B3-70247DE61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C8A2-F737-4D9F-BC76-244F9E9CA06A}" type="datetimeFigureOut">
              <a:rPr lang="de-CH" smtClean="0"/>
              <a:t>31.05.2024</a:t>
            </a:fld>
            <a:endParaRPr lang="de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7D3A3B-6165-B6CD-8FDB-E0C08D5E0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2954AE-6B1F-8E19-13F1-DD28FC39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2195-7E6B-49A2-8687-9ADADD0C4D3B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57461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D3559F-CCED-68AA-7C2A-94CEF86A4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652BE7-D3F6-62CB-4AA8-CC8FE4D41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14A38EA-6BA0-B175-DC41-246C38BC1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3DF0977-D154-36D2-3364-F0C58E60D6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2226B4-0487-0280-9736-A1C34353B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B68B20E-3547-D75E-CBE5-01F17698F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C8A2-F737-4D9F-BC76-244F9E9CA06A}" type="datetimeFigureOut">
              <a:rPr lang="de-CH" smtClean="0"/>
              <a:t>31.05.2024</a:t>
            </a:fld>
            <a:endParaRPr lang="de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146048F-B0FA-6931-99B2-C3D024B53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F7E3DBA-587E-89CC-FA8F-699EEFDB8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2195-7E6B-49A2-8687-9ADADD0C4D3B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71499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8CADD-6174-4F73-9BFD-8E1E3D2D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9BACE5D-76C2-0751-CC3A-3CE7C6111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C8A2-F737-4D9F-BC76-244F9E9CA06A}" type="datetimeFigureOut">
              <a:rPr lang="de-CH" smtClean="0"/>
              <a:t>31.05.2024</a:t>
            </a:fld>
            <a:endParaRPr lang="de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567AA33-82A8-B392-26B9-B71379A6F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0915FF-54A4-7014-6717-583697FEA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2195-7E6B-49A2-8687-9ADADD0C4D3B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88673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1AC48B9-C0D5-A30E-35EA-DC348A537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C8A2-F737-4D9F-BC76-244F9E9CA06A}" type="datetimeFigureOut">
              <a:rPr lang="de-CH" smtClean="0"/>
              <a:t>31.05.2024</a:t>
            </a:fld>
            <a:endParaRPr lang="de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F3EED33-5455-C191-7169-8E6B2B9D7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D9ACF7-0150-C051-1EE5-3928E3EAE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2195-7E6B-49A2-8687-9ADADD0C4D3B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0517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A58B58-9350-4AE8-D6F8-DCA35253A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332ACD-A496-E039-D251-A83D7DFF9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014FB3-CDA8-8880-9EA4-B0CB783BA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6D0B36A-BF6B-72A5-0AE3-1E9E5C407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C8A2-F737-4D9F-BC76-244F9E9CA06A}" type="datetimeFigureOut">
              <a:rPr lang="de-CH" smtClean="0"/>
              <a:t>31.05.2024</a:t>
            </a:fld>
            <a:endParaRPr lang="de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37FBE3-878B-DCE1-81D9-D9217F9E5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0A8951-6AE2-C0FE-2E80-AE948D929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2195-7E6B-49A2-8687-9ADADD0C4D3B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5087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AE06FE-1EED-1FBE-AB27-F09B18831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003028E-EE59-0E74-9EF6-7755D50889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de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CDAF2F-67B6-33E9-DC2B-3EE847CDC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97CBC74-2BDF-6C89-92CD-4B13D090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C8A2-F737-4D9F-BC76-244F9E9CA06A}" type="datetimeFigureOut">
              <a:rPr lang="de-CH" smtClean="0"/>
              <a:t>31.05.2024</a:t>
            </a:fld>
            <a:endParaRPr lang="de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ED785C5-8CCD-6D70-A2ED-5F91CD01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6FA4831-C8B4-F7AA-AEBF-D813D850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2195-7E6B-49A2-8687-9ADADD0C4D3B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0951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F3C552-794F-AC7D-BA80-948D82919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66AF985-2E0E-04D2-7B8F-9900F7890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51ABBE-B907-5B4E-3CF5-9CC6980D4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C8A2-F737-4D9F-BC76-244F9E9CA06A}" type="datetimeFigureOut">
              <a:rPr lang="de-CH" smtClean="0"/>
              <a:t>31.05.2024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7E3FA0-2D46-695A-A7D4-658652BE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144221-586F-6622-FE98-C7EEFD5D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2195-7E6B-49A2-8687-9ADADD0C4D3B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2623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44DDC7A-40E9-7ACC-1C70-69F7D44D65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EE65675-9741-148D-C3C5-8A674FBD1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CEA318-37DB-F151-2117-CEC31E90C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C8A2-F737-4D9F-BC76-244F9E9CA06A}" type="datetimeFigureOut">
              <a:rPr lang="de-CH" smtClean="0"/>
              <a:t>31.05.2024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675E1D-D314-A095-4D35-6963DC45B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CFB5F7-A618-61EE-01DB-AC2FECC86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2195-7E6B-49A2-8687-9ADADD0C4D3B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4428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DE7DC77-7633-ACA9-B2D9-75BEF6CB0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ADEEAB-9187-CF46-39CC-9E8862098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718A2C-DD12-4F5E-88A6-478131C25A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FC8A2-F737-4D9F-BC76-244F9E9CA06A}" type="datetimeFigureOut">
              <a:rPr lang="de-CH" smtClean="0"/>
              <a:t>31.05.2024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14EFC7-5A67-71CF-FFC7-601122C6E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EF247A-2F71-0A81-4B5D-21585F15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E2195-7E6B-49A2-8687-9ADADD0C4D3B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8783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jpeg"/><Relationship Id="rId5" Type="http://schemas.openxmlformats.org/officeDocument/2006/relationships/hyperlink" Target="http://www.icye.ch/" TargetMode="Externa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3" descr="Ein Bild, das Himmel, draußen, Boden, Person enthält.&#10;&#10;Beschreibung automatisch generiert.">
            <a:extLst>
              <a:ext uri="{FF2B5EF4-FFF2-40B4-BE49-F238E27FC236}">
                <a16:creationId xmlns:a16="http://schemas.microsoft.com/office/drawing/2014/main" id="{E9060C58-6014-406E-A396-CC5BD63F7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704" y="-79047"/>
            <a:ext cx="10942982" cy="10362267"/>
          </a:xfrm>
          <a:prstGeom prst="rect">
            <a:avLst/>
          </a:prstGeom>
        </p:spPr>
      </p:pic>
      <p:pic>
        <p:nvPicPr>
          <p:cNvPr id="45" name="Object 2" descr="preencoded.png"/>
          <p:cNvPicPr/>
          <p:nvPr/>
        </p:nvPicPr>
        <p:blipFill>
          <a:blip r:embed="rId4"/>
          <a:stretch/>
        </p:blipFill>
        <p:spPr>
          <a:xfrm>
            <a:off x="866880" y="981000"/>
            <a:ext cx="8848440" cy="4514400"/>
          </a:xfrm>
          <a:prstGeom prst="rect">
            <a:avLst/>
          </a:prstGeom>
          <a:ln>
            <a:noFill/>
          </a:ln>
        </p:spPr>
      </p:pic>
      <p:pic>
        <p:nvPicPr>
          <p:cNvPr id="46" name="Object 3" descr="preencoded.png"/>
          <p:cNvPicPr/>
          <p:nvPr/>
        </p:nvPicPr>
        <p:blipFill>
          <a:blip r:embed="rId5"/>
          <a:stretch/>
        </p:blipFill>
        <p:spPr>
          <a:xfrm>
            <a:off x="838080" y="5591160"/>
            <a:ext cx="8848440" cy="1961640"/>
          </a:xfrm>
          <a:prstGeom prst="rect">
            <a:avLst/>
          </a:prstGeom>
          <a:ln>
            <a:noFill/>
          </a:ln>
        </p:spPr>
      </p:pic>
      <p:pic>
        <p:nvPicPr>
          <p:cNvPr id="47" name="Object 4" descr="preencoded.png"/>
          <p:cNvPicPr/>
          <p:nvPr/>
        </p:nvPicPr>
        <p:blipFill>
          <a:blip r:embed="rId6"/>
          <a:stretch/>
        </p:blipFill>
        <p:spPr>
          <a:xfrm>
            <a:off x="14935320" y="8305920"/>
            <a:ext cx="2943000" cy="1485720"/>
          </a:xfrm>
          <a:prstGeom prst="rect">
            <a:avLst/>
          </a:prstGeom>
          <a:ln>
            <a:noFill/>
          </a:ln>
        </p:spPr>
      </p:pic>
      <p:pic>
        <p:nvPicPr>
          <p:cNvPr id="48" name="Object 5" descr="preencoded.png"/>
          <p:cNvPicPr/>
          <p:nvPr/>
        </p:nvPicPr>
        <p:blipFill>
          <a:blip r:embed="rId7"/>
          <a:stretch/>
        </p:blipFill>
        <p:spPr>
          <a:xfrm rot="360000">
            <a:off x="333712" y="3481856"/>
            <a:ext cx="17743503" cy="7198205"/>
          </a:xfrm>
          <a:prstGeom prst="rect">
            <a:avLst/>
          </a:prstGeom>
          <a:ln>
            <a:noFill/>
          </a:ln>
        </p:spPr>
      </p:pic>
      <p:sp>
        <p:nvSpPr>
          <p:cNvPr id="49" name="CustomShape 1"/>
          <p:cNvSpPr/>
          <p:nvPr/>
        </p:nvSpPr>
        <p:spPr>
          <a:xfrm>
            <a:off x="809640" y="1714680"/>
            <a:ext cx="8391240" cy="230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5720" marR="0" lvl="0" algn="ctr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/>
              </a:rPr>
              <a:t>Informations sur les programmes de volontariat</a:t>
            </a:r>
            <a:endParaRPr lang="fr-CH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/>
            </a:endParaRPr>
          </a:p>
        </p:txBody>
      </p:sp>
      <p:sp>
        <p:nvSpPr>
          <p:cNvPr id="50" name="CustomShape 2"/>
          <p:cNvSpPr/>
          <p:nvPr/>
        </p:nvSpPr>
        <p:spPr>
          <a:xfrm>
            <a:off x="2362320" y="6080760"/>
            <a:ext cx="5285880" cy="102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4799"/>
              </a:lnSpc>
            </a:pPr>
            <a:r>
              <a:rPr lang="en-US" sz="4100" spc="-1" dirty="0">
                <a:solidFill>
                  <a:srgbClr val="023477"/>
                </a:solidFill>
                <a:latin typeface="Source Sans Pro"/>
              </a:rPr>
              <a:t>ICYE SUISSE</a:t>
            </a:r>
          </a:p>
          <a:p>
            <a:pPr algn="ctr">
              <a:lnSpc>
                <a:spcPts val="4799"/>
              </a:lnSpc>
            </a:pPr>
            <a:r>
              <a:rPr lang="en-US" sz="4100" b="0" strike="noStrike" spc="-1" dirty="0">
                <a:solidFill>
                  <a:srgbClr val="023477"/>
                </a:solidFill>
                <a:latin typeface="Source Sans Pro"/>
              </a:rPr>
              <a:t>www.icye.ch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EFB1A678-C4BD-44EF-9B16-9E052F5C9D0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D9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de-CH" dirty="0">
              <a:latin typeface="Source Sans Pro"/>
            </a:endParaRPr>
          </a:p>
        </p:txBody>
      </p:sp>
      <p:pic>
        <p:nvPicPr>
          <p:cNvPr id="274" name="Object 1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8306720" cy="6210000"/>
          </a:xfrm>
          <a:prstGeom prst="rect">
            <a:avLst/>
          </a:prstGeom>
          <a:ln>
            <a:noFill/>
          </a:ln>
        </p:spPr>
      </p:pic>
      <p:pic>
        <p:nvPicPr>
          <p:cNvPr id="275" name="Object 2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276" name="Object 3" descr="preencoded.png"/>
          <p:cNvPicPr/>
          <p:nvPr/>
        </p:nvPicPr>
        <p:blipFill>
          <a:blip r:embed="rId5"/>
          <a:stretch/>
        </p:blipFill>
        <p:spPr>
          <a:xfrm rot="5400000">
            <a:off x="3332055" y="1922039"/>
            <a:ext cx="1733040" cy="6343200"/>
          </a:xfrm>
          <a:prstGeom prst="rect">
            <a:avLst/>
          </a:prstGeom>
          <a:ln>
            <a:noFill/>
          </a:ln>
        </p:spPr>
      </p:pic>
      <p:pic>
        <p:nvPicPr>
          <p:cNvPr id="277" name="Object 4" descr="preencoded.png"/>
          <p:cNvPicPr/>
          <p:nvPr/>
        </p:nvPicPr>
        <p:blipFill>
          <a:blip r:embed="rId6"/>
          <a:stretch/>
        </p:blipFill>
        <p:spPr>
          <a:xfrm rot="5400000">
            <a:off x="3879767" y="4348397"/>
            <a:ext cx="1733040" cy="5505120"/>
          </a:xfrm>
          <a:prstGeom prst="rect">
            <a:avLst/>
          </a:prstGeom>
          <a:ln>
            <a:noFill/>
          </a:ln>
        </p:spPr>
      </p:pic>
      <p:pic>
        <p:nvPicPr>
          <p:cNvPr id="278" name="Object 5" descr="preencoded.png"/>
          <p:cNvPicPr/>
          <p:nvPr/>
        </p:nvPicPr>
        <p:blipFill>
          <a:blip r:embed="rId7"/>
          <a:stretch/>
        </p:blipFill>
        <p:spPr>
          <a:xfrm rot="5400000">
            <a:off x="8005272" y="5504506"/>
            <a:ext cx="1733040" cy="6876720"/>
          </a:xfrm>
          <a:prstGeom prst="rect">
            <a:avLst/>
          </a:prstGeom>
          <a:ln>
            <a:noFill/>
          </a:ln>
        </p:spPr>
      </p:pic>
      <p:pic>
        <p:nvPicPr>
          <p:cNvPr id="279" name="Object 6" descr="preencoded.png"/>
          <p:cNvPicPr/>
          <p:nvPr/>
        </p:nvPicPr>
        <p:blipFill>
          <a:blip r:embed="rId5"/>
          <a:stretch/>
        </p:blipFill>
        <p:spPr>
          <a:xfrm rot="5400000">
            <a:off x="12246793" y="3943762"/>
            <a:ext cx="1733040" cy="6343200"/>
          </a:xfrm>
          <a:prstGeom prst="rect">
            <a:avLst/>
          </a:prstGeom>
          <a:ln>
            <a:noFill/>
          </a:ln>
        </p:spPr>
      </p:pic>
      <p:pic>
        <p:nvPicPr>
          <p:cNvPr id="280" name="Object 7" descr="preencoded.png"/>
          <p:cNvPicPr/>
          <p:nvPr/>
        </p:nvPicPr>
        <p:blipFill>
          <a:blip r:embed="rId8"/>
          <a:stretch/>
        </p:blipFill>
        <p:spPr>
          <a:xfrm rot="5400000">
            <a:off x="12618741" y="1135059"/>
            <a:ext cx="2153312" cy="7867440"/>
          </a:xfrm>
          <a:prstGeom prst="rect">
            <a:avLst/>
          </a:prstGeom>
          <a:ln>
            <a:noFill/>
          </a:ln>
        </p:spPr>
      </p:pic>
      <p:sp>
        <p:nvSpPr>
          <p:cNvPr id="281" name="CustomShape 1"/>
          <p:cNvSpPr/>
          <p:nvPr/>
        </p:nvSpPr>
        <p:spPr>
          <a:xfrm>
            <a:off x="304800" y="249327"/>
            <a:ext cx="17096003" cy="11229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9451"/>
              </a:lnSpc>
            </a:pPr>
            <a:r>
              <a:rPr lang="fr-FR" sz="7100" b="1" spc="-1" dirty="0">
                <a:solidFill>
                  <a:srgbClr val="FFFFFF"/>
                </a:solidFill>
                <a:latin typeface="Source Sans Pro"/>
                <a:ea typeface="Playfair Display Bold"/>
              </a:rPr>
              <a:t>Déroulement</a:t>
            </a:r>
            <a:r>
              <a:rPr lang="fr-FR" sz="7100" b="1" strike="noStrike" spc="-1" dirty="0">
                <a:solidFill>
                  <a:srgbClr val="FFFFFF"/>
                </a:solidFill>
                <a:latin typeface="Source Sans Pro"/>
                <a:ea typeface="Playfair Display Bold"/>
              </a:rPr>
              <a:t> dans le pays d'accueil</a:t>
            </a:r>
            <a:endParaRPr lang="ru-RU" sz="7100" b="0" strike="noStrike" spc="-1" dirty="0">
              <a:latin typeface="Source Sans Pro"/>
            </a:endParaRPr>
          </a:p>
        </p:txBody>
      </p:sp>
      <p:sp>
        <p:nvSpPr>
          <p:cNvPr id="282" name="CustomShape 2"/>
          <p:cNvSpPr/>
          <p:nvPr/>
        </p:nvSpPr>
        <p:spPr>
          <a:xfrm>
            <a:off x="1752509" y="4732839"/>
            <a:ext cx="4892132" cy="3490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fr-CH" sz="3100" dirty="0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Séminaire d‘introduction</a:t>
            </a:r>
            <a:endParaRPr lang="ru-RU" sz="3100" b="0" strike="noStrike" spc="-1" dirty="0">
              <a:solidFill>
                <a:schemeClr val="bg1"/>
              </a:solidFill>
              <a:latin typeface="Source Sans Pro"/>
              <a:ea typeface="Open Sans"/>
              <a:cs typeface="Open Sans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6278164" y="8740421"/>
            <a:ext cx="6534619" cy="3940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100" b="0" strike="noStrike" spc="-1" dirty="0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Camp </a:t>
            </a:r>
            <a:r>
              <a:rPr lang="en-US" sz="3100" b="0" strike="noStrike" spc="-1" dirty="0" err="1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d’évaluation</a:t>
            </a:r>
            <a:r>
              <a:rPr lang="en-US" sz="3100" b="0" strike="noStrike" spc="-1" dirty="0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 </a:t>
            </a:r>
            <a:r>
              <a:rPr lang="en-US" sz="3100" b="0" strike="noStrike" spc="-1" dirty="0" err="1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intermédiaire</a:t>
            </a:r>
            <a:endParaRPr lang="ru-RU" sz="3100" b="0" strike="noStrike" spc="-1" dirty="0">
              <a:solidFill>
                <a:schemeClr val="bg1"/>
              </a:solidFill>
              <a:latin typeface="Source Sans Pro"/>
              <a:ea typeface="Open Sans"/>
              <a:cs typeface="Open Sans"/>
            </a:endParaRPr>
          </a:p>
        </p:txBody>
      </p:sp>
      <p:sp>
        <p:nvSpPr>
          <p:cNvPr id="284" name="CustomShape 4"/>
          <p:cNvSpPr/>
          <p:nvPr/>
        </p:nvSpPr>
        <p:spPr>
          <a:xfrm>
            <a:off x="10716088" y="6780773"/>
            <a:ext cx="5578185" cy="2860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lvl="2">
              <a:spcBef>
                <a:spcPct val="45000"/>
              </a:spcBef>
              <a:tabLst>
                <a:tab pos="176213" algn="l"/>
              </a:tabLst>
            </a:pPr>
            <a:r>
              <a:rPr lang="fr-CH" sz="3100" dirty="0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Camp d‘évaluation </a:t>
            </a:r>
            <a:endParaRPr lang="fr-CH" sz="3100" dirty="0">
              <a:solidFill>
                <a:schemeClr val="bg1"/>
              </a:solidFill>
              <a:latin typeface="Source Sans Pro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5" name="CustomShape 5"/>
          <p:cNvSpPr/>
          <p:nvPr/>
        </p:nvSpPr>
        <p:spPr>
          <a:xfrm>
            <a:off x="10368017" y="4508646"/>
            <a:ext cx="7154418" cy="1435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2999"/>
              </a:lnSpc>
            </a:pPr>
            <a:r>
              <a:rPr lang="fr-FR" sz="3100" spc="-1" dirty="0">
                <a:solidFill>
                  <a:srgbClr val="FFFFFF"/>
                </a:solidFill>
                <a:latin typeface="Source Sans Pro"/>
                <a:ea typeface="Open Sans Regular"/>
              </a:rPr>
              <a:t>1 m</a:t>
            </a:r>
            <a:r>
              <a:rPr lang="fr-FR" sz="3100" b="0" strike="noStrike" spc="-1" dirty="0">
                <a:solidFill>
                  <a:srgbClr val="FFFFFF"/>
                </a:solidFill>
                <a:latin typeface="Source Sans Pro"/>
                <a:ea typeface="Open Sans Regular"/>
              </a:rPr>
              <a:t>ois de vacances (12 mois)</a:t>
            </a:r>
            <a:r>
              <a:rPr lang="fr-FR" sz="3100" spc="-1" dirty="0">
                <a:solidFill>
                  <a:srgbClr val="FFFFFF"/>
                </a:solidFill>
                <a:latin typeface="Source Sans Pro"/>
                <a:ea typeface="Open Sans Regular"/>
              </a:rPr>
              <a:t> </a:t>
            </a:r>
            <a:endParaRPr lang="fr-FR" sz="3100" b="0" strike="noStrike" spc="-1" dirty="0">
              <a:solidFill>
                <a:srgbClr val="FFFFFF"/>
              </a:solidFill>
              <a:latin typeface="Source Sans Pro"/>
              <a:ea typeface="Open Sans Regular"/>
            </a:endParaRPr>
          </a:p>
          <a:p>
            <a:pPr algn="ctr">
              <a:lnSpc>
                <a:spcPts val="2999"/>
              </a:lnSpc>
            </a:pPr>
            <a:endParaRPr lang="fr-FR" sz="3100" b="0" strike="noStrike" spc="-1" dirty="0">
              <a:solidFill>
                <a:srgbClr val="FFFFFF"/>
              </a:solidFill>
              <a:latin typeface="Source Sans Pro"/>
              <a:ea typeface="Open Sans Regular"/>
            </a:endParaRPr>
          </a:p>
          <a:p>
            <a:pPr algn="ctr">
              <a:lnSpc>
                <a:spcPts val="2999"/>
              </a:lnSpc>
            </a:pPr>
            <a:r>
              <a:rPr lang="fr-FR" sz="3100" spc="-1" dirty="0">
                <a:solidFill>
                  <a:srgbClr val="FFFFFF"/>
                </a:solidFill>
                <a:latin typeface="Source Sans Pro"/>
                <a:ea typeface="Open Sans Regular"/>
              </a:rPr>
              <a:t> </a:t>
            </a:r>
            <a:r>
              <a:rPr lang="fr-FR" sz="3100" b="0" strike="noStrike" spc="-1" dirty="0">
                <a:solidFill>
                  <a:srgbClr val="FFFFFF"/>
                </a:solidFill>
                <a:latin typeface="Source Sans Pro"/>
                <a:ea typeface="Open Sans Regular"/>
              </a:rPr>
              <a:t>2 semaines de vacances (6 mois)</a:t>
            </a:r>
            <a:endParaRPr lang="ru-RU" sz="3100" b="0" strike="noStrike" spc="-1" dirty="0">
              <a:solidFill>
                <a:schemeClr val="bg1"/>
              </a:solidFill>
              <a:latin typeface="Source Sans Pro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6" name="CustomShape 6"/>
          <p:cNvSpPr/>
          <p:nvPr/>
        </p:nvSpPr>
        <p:spPr>
          <a:xfrm>
            <a:off x="3182585" y="6807462"/>
            <a:ext cx="3691797" cy="3940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fr-CH" sz="3100" dirty="0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Cours de langue</a:t>
            </a:r>
            <a:endParaRPr lang="ru-RU" sz="3100" b="0" strike="noStrike" spc="-1" dirty="0">
              <a:solidFill>
                <a:schemeClr val="bg1"/>
              </a:solidFill>
              <a:latin typeface="Source Sans Pro"/>
              <a:ea typeface="Open Sans"/>
              <a:cs typeface="Open Sans"/>
            </a:endParaRPr>
          </a:p>
        </p:txBody>
      </p:sp>
      <p:pic>
        <p:nvPicPr>
          <p:cNvPr id="15" name="Object 3" descr="preencoded.png">
            <a:extLst>
              <a:ext uri="{FF2B5EF4-FFF2-40B4-BE49-F238E27FC236}">
                <a16:creationId xmlns:a16="http://schemas.microsoft.com/office/drawing/2014/main" id="{A4DA7761-6364-419E-906F-444E98E4D419}"/>
              </a:ext>
            </a:extLst>
          </p:cNvPr>
          <p:cNvPicPr/>
          <p:nvPr/>
        </p:nvPicPr>
        <p:blipFill>
          <a:blip r:embed="rId5"/>
          <a:stretch/>
        </p:blipFill>
        <p:spPr>
          <a:xfrm rot="5400000">
            <a:off x="8276932" y="161974"/>
            <a:ext cx="1733040" cy="5447935"/>
          </a:xfrm>
          <a:prstGeom prst="rect">
            <a:avLst/>
          </a:prstGeom>
          <a:ln>
            <a:noFill/>
          </a:ln>
        </p:spPr>
      </p:pic>
      <p:sp>
        <p:nvSpPr>
          <p:cNvPr id="16" name="CustomShape 2">
            <a:extLst>
              <a:ext uri="{FF2B5EF4-FFF2-40B4-BE49-F238E27FC236}">
                <a16:creationId xmlns:a16="http://schemas.microsoft.com/office/drawing/2014/main" id="{7F7AB02C-0ED8-43B2-A553-D7661F3D9B80}"/>
              </a:ext>
            </a:extLst>
          </p:cNvPr>
          <p:cNvSpPr/>
          <p:nvPr/>
        </p:nvSpPr>
        <p:spPr>
          <a:xfrm>
            <a:off x="6426484" y="2616883"/>
            <a:ext cx="5375999" cy="2484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2999"/>
              </a:lnSpc>
            </a:pPr>
            <a:r>
              <a:rPr lang="en-US" sz="3100" b="0" strike="noStrike" spc="-1" dirty="0" err="1">
                <a:solidFill>
                  <a:srgbClr val="FFFFFF"/>
                </a:solidFill>
                <a:latin typeface="Source Sans Pro"/>
                <a:ea typeface="Open Sans Regular"/>
              </a:rPr>
              <a:t>Réception</a:t>
            </a:r>
            <a:r>
              <a:rPr lang="en-US" sz="3100" b="0" strike="noStrike" spc="-1" dirty="0">
                <a:solidFill>
                  <a:srgbClr val="FFFFFF"/>
                </a:solidFill>
                <a:latin typeface="Source Sans Pro"/>
                <a:ea typeface="Open Sans Regular"/>
              </a:rPr>
              <a:t> à </a:t>
            </a:r>
            <a:r>
              <a:rPr lang="en-US" sz="3100" b="0" strike="noStrike" spc="-1" dirty="0" err="1">
                <a:solidFill>
                  <a:srgbClr val="FFFFFF"/>
                </a:solidFill>
                <a:latin typeface="Source Sans Pro"/>
                <a:ea typeface="Open Sans Regular"/>
              </a:rPr>
              <a:t>l'aéroport</a:t>
            </a:r>
            <a:endParaRPr lang="ru-RU" sz="3100" b="0" strike="noStrike" spc="-1" dirty="0">
              <a:latin typeface="Source Sans Pro"/>
            </a:endParaRPr>
          </a:p>
        </p:txBody>
      </p:sp>
      <p:sp>
        <p:nvSpPr>
          <p:cNvPr id="2" name="Pfeil: nach unten 1">
            <a:extLst>
              <a:ext uri="{FF2B5EF4-FFF2-40B4-BE49-F238E27FC236}">
                <a16:creationId xmlns:a16="http://schemas.microsoft.com/office/drawing/2014/main" id="{282F74CE-1E3D-48D4-C19A-7495957CFE7D}"/>
              </a:ext>
            </a:extLst>
          </p:cNvPr>
          <p:cNvSpPr/>
          <p:nvPr/>
        </p:nvSpPr>
        <p:spPr>
          <a:xfrm rot="20720259">
            <a:off x="4983480" y="5257800"/>
            <a:ext cx="1127760" cy="120152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D6474E55-74E9-E62B-CC2E-B6979F5AC3DB}"/>
              </a:ext>
            </a:extLst>
          </p:cNvPr>
          <p:cNvSpPr/>
          <p:nvPr/>
        </p:nvSpPr>
        <p:spPr>
          <a:xfrm rot="19990348">
            <a:off x="6371087" y="7310350"/>
            <a:ext cx="1127760" cy="120152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EF1B4425-7704-3CDC-CD61-0195B0FC1661}"/>
              </a:ext>
            </a:extLst>
          </p:cNvPr>
          <p:cNvSpPr/>
          <p:nvPr/>
        </p:nvSpPr>
        <p:spPr>
          <a:xfrm rot="2130412">
            <a:off x="5855605" y="3291600"/>
            <a:ext cx="1127760" cy="120152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Pfeil: nach unten 4">
            <a:extLst>
              <a:ext uri="{FF2B5EF4-FFF2-40B4-BE49-F238E27FC236}">
                <a16:creationId xmlns:a16="http://schemas.microsoft.com/office/drawing/2014/main" id="{35D12A82-300B-DC5A-4806-80A3CA0D2CB8}"/>
              </a:ext>
            </a:extLst>
          </p:cNvPr>
          <p:cNvSpPr/>
          <p:nvPr/>
        </p:nvSpPr>
        <p:spPr>
          <a:xfrm rot="12804263">
            <a:off x="10152151" y="7421149"/>
            <a:ext cx="1127760" cy="120152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Pfeil: nach unten 5">
            <a:extLst>
              <a:ext uri="{FF2B5EF4-FFF2-40B4-BE49-F238E27FC236}">
                <a16:creationId xmlns:a16="http://schemas.microsoft.com/office/drawing/2014/main" id="{DB76B6EA-EE53-FA51-7C7D-3DF6B23ED577}"/>
              </a:ext>
            </a:extLst>
          </p:cNvPr>
          <p:cNvSpPr/>
          <p:nvPr/>
        </p:nvSpPr>
        <p:spPr>
          <a:xfrm rot="12322594">
            <a:off x="11899093" y="5640332"/>
            <a:ext cx="1127760" cy="120152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sp>
        <p:nvSpPr>
          <p:cNvPr id="347" name="CustomShape 1"/>
          <p:cNvSpPr/>
          <p:nvPr/>
        </p:nvSpPr>
        <p:spPr>
          <a:xfrm>
            <a:off x="5595840" y="347940"/>
            <a:ext cx="7657920" cy="122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342900" indent="-342900" algn="ctr">
              <a:spcBef>
                <a:spcPct val="45000"/>
              </a:spcBef>
              <a:tabLst>
                <a:tab pos="176213" algn="l"/>
              </a:tabLst>
            </a:pPr>
            <a:r>
              <a:rPr lang="de-CH" sz="8000" b="1">
                <a:solidFill>
                  <a:srgbClr val="023477"/>
                </a:solidFill>
                <a:latin typeface="Fira Sans" pitchFamily="34" charset="0"/>
              </a:rPr>
              <a:t>Et le </a:t>
            </a:r>
            <a:r>
              <a:rPr lang="de-CH" sz="8000" b="1" err="1">
                <a:solidFill>
                  <a:srgbClr val="023477"/>
                </a:solidFill>
                <a:latin typeface="Fira Sans" pitchFamily="34" charset="0"/>
              </a:rPr>
              <a:t>prix</a:t>
            </a:r>
            <a:r>
              <a:rPr lang="de-CH" sz="8000" b="1">
                <a:solidFill>
                  <a:srgbClr val="023477"/>
                </a:solidFill>
                <a:latin typeface="Fira Sans" pitchFamily="34" charset="0"/>
              </a:rPr>
              <a:t>?</a:t>
            </a:r>
          </a:p>
        </p:txBody>
      </p:sp>
      <p:sp>
        <p:nvSpPr>
          <p:cNvPr id="350" name="CustomShape 4"/>
          <p:cNvSpPr/>
          <p:nvPr/>
        </p:nvSpPr>
        <p:spPr>
          <a:xfrm>
            <a:off x="4767006" y="1942238"/>
            <a:ext cx="8982114" cy="7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5100"/>
              </a:lnSpc>
            </a:pPr>
            <a:r>
              <a:rPr lang="en-US" sz="3800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Programme</a:t>
            </a:r>
            <a:r>
              <a:rPr lang="en-US" sz="38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à long </a:t>
            </a:r>
            <a:r>
              <a:rPr lang="en-US" sz="3800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terme</a:t>
            </a:r>
            <a:endParaRPr lang="ru-RU" sz="3800" b="0" strike="noStrike" spc="-1" dirty="0">
              <a:latin typeface="Arial"/>
            </a:endParaRPr>
          </a:p>
        </p:txBody>
      </p:sp>
      <p:sp>
        <p:nvSpPr>
          <p:cNvPr id="351" name="CustomShape 5"/>
          <p:cNvSpPr/>
          <p:nvPr/>
        </p:nvSpPr>
        <p:spPr>
          <a:xfrm>
            <a:off x="710058" y="7552605"/>
            <a:ext cx="16853322" cy="15989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57200" indent="-457200">
              <a:spcBef>
                <a:spcPct val="45000"/>
              </a:spcBef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lang="fr-FR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Si </a:t>
            </a:r>
            <a:r>
              <a:rPr lang="fr-FR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tu</a:t>
            </a:r>
            <a:r>
              <a:rPr lang="fr-FR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fr-FR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trouves</a:t>
            </a:r>
            <a:r>
              <a:rPr lang="fr-FR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une famille d'accueil convenable en Suisse, nous </a:t>
            </a:r>
            <a:r>
              <a:rPr lang="fr-FR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t'accordons un rabais de </a:t>
            </a:r>
            <a:r>
              <a:rPr lang="fr-FR" sz="2600" b="1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900 CHF.</a:t>
            </a:r>
          </a:p>
          <a:p>
            <a:pPr marL="457200" indent="-457200">
              <a:spcBef>
                <a:spcPct val="45000"/>
              </a:spcBef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lang="fr-FR" sz="2600" strike="noStrike" spc="-1" dirty="0">
                <a:solidFill>
                  <a:srgbClr val="004586"/>
                </a:solidFill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Inscris-toi définitivement avant le 30 avril pour un départ en juillet/août ou avant le 31 octobre pour un départ en janvier/février et bénéficie de 200 CHF de réduction sur le prix du programme.</a:t>
            </a:r>
            <a:endParaRPr lang="ru-RU" sz="2600" strike="noStrike" spc="-1" dirty="0">
              <a:solidFill>
                <a:srgbClr val="004586"/>
              </a:solidFill>
              <a:latin typeface="Open Sans Regular" panose="020B0606030504020204" pitchFamily="34" charset="0"/>
              <a:ea typeface="Open Sans Regular" panose="020B0606030504020204" pitchFamily="34" charset="0"/>
              <a:cs typeface="Open Sans Regular" panose="020B0606030504020204" pitchFamily="34" charset="0"/>
            </a:endParaRPr>
          </a:p>
        </p:txBody>
      </p:sp>
      <p:pic>
        <p:nvPicPr>
          <p:cNvPr id="16" name="Image 15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93222EAD-FC08-A980-381F-9BA7D070A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30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sp>
        <p:nvSpPr>
          <p:cNvPr id="347" name="CustomShape 1"/>
          <p:cNvSpPr/>
          <p:nvPr/>
        </p:nvSpPr>
        <p:spPr>
          <a:xfrm>
            <a:off x="5595840" y="347940"/>
            <a:ext cx="7657920" cy="122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342900" indent="-342900" algn="ctr">
              <a:spcBef>
                <a:spcPct val="45000"/>
              </a:spcBef>
              <a:tabLst>
                <a:tab pos="176213" algn="l"/>
              </a:tabLst>
            </a:pPr>
            <a:r>
              <a:rPr lang="de-CH" sz="8000" b="1" dirty="0">
                <a:solidFill>
                  <a:srgbClr val="023477"/>
                </a:solidFill>
                <a:latin typeface="Fira Sans" pitchFamily="34" charset="0"/>
              </a:rPr>
              <a:t>Et le </a:t>
            </a:r>
            <a:r>
              <a:rPr lang="de-CH" sz="8000" b="1" dirty="0" err="1">
                <a:solidFill>
                  <a:srgbClr val="023477"/>
                </a:solidFill>
                <a:latin typeface="Fira Sans" pitchFamily="34" charset="0"/>
              </a:rPr>
              <a:t>prix</a:t>
            </a:r>
            <a:r>
              <a:rPr lang="de-CH" sz="8000" b="1" dirty="0">
                <a:solidFill>
                  <a:srgbClr val="023477"/>
                </a:solidFill>
                <a:latin typeface="Fira Sans" pitchFamily="34" charset="0"/>
              </a:rPr>
              <a:t>?</a:t>
            </a:r>
          </a:p>
        </p:txBody>
      </p:sp>
      <p:sp>
        <p:nvSpPr>
          <p:cNvPr id="350" name="CustomShape 4"/>
          <p:cNvSpPr/>
          <p:nvPr/>
        </p:nvSpPr>
        <p:spPr>
          <a:xfrm>
            <a:off x="4767006" y="1942238"/>
            <a:ext cx="8982114" cy="7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5100"/>
              </a:lnSpc>
            </a:pPr>
            <a:r>
              <a:rPr lang="en-US" sz="3800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Programme</a:t>
            </a:r>
            <a:r>
              <a:rPr lang="en-US" sz="38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à long </a:t>
            </a:r>
            <a:r>
              <a:rPr lang="en-US" sz="3800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terme</a:t>
            </a:r>
            <a:endParaRPr lang="ru-RU" sz="3800" b="0" strike="noStrike" spc="-1" dirty="0">
              <a:latin typeface="Arial"/>
            </a:endParaRPr>
          </a:p>
        </p:txBody>
      </p:sp>
      <p:sp>
        <p:nvSpPr>
          <p:cNvPr id="351" name="CustomShape 5"/>
          <p:cNvSpPr/>
          <p:nvPr/>
        </p:nvSpPr>
        <p:spPr>
          <a:xfrm>
            <a:off x="717339" y="4344022"/>
            <a:ext cx="16853322" cy="15989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57200" indent="-457200">
              <a:spcBef>
                <a:spcPct val="45000"/>
              </a:spcBef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lang="fr-FR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Si </a:t>
            </a:r>
            <a:r>
              <a:rPr lang="fr-FR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tu</a:t>
            </a:r>
            <a:r>
              <a:rPr lang="fr-FR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fr-FR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trouves</a:t>
            </a:r>
            <a:r>
              <a:rPr lang="fr-FR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une famille d'accueil convenable en Suisse, nous </a:t>
            </a:r>
            <a:r>
              <a:rPr lang="fr-FR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t'accordons un rabais de </a:t>
            </a:r>
            <a:r>
              <a:rPr lang="fr-FR" sz="2600" b="1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900 CHF.</a:t>
            </a:r>
          </a:p>
          <a:p>
            <a:pPr marL="457200" indent="-457200">
              <a:spcBef>
                <a:spcPct val="45000"/>
              </a:spcBef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lang="fr-FR" sz="2600" strike="noStrike" spc="-1" dirty="0">
                <a:solidFill>
                  <a:srgbClr val="004586"/>
                </a:solidFill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Inscris-toi définitivement avant le 30 avril pour un départ en juillet/août ou avant le 31 octobre pour un départ en janvier/février et bénéficie de 200 CHF de réduction sur le prix du programme.</a:t>
            </a:r>
            <a:endParaRPr lang="ru-RU" sz="2600" strike="noStrike" spc="-1" dirty="0">
              <a:solidFill>
                <a:srgbClr val="004586"/>
              </a:solidFill>
              <a:latin typeface="Open Sans Regular" panose="020B0606030504020204" pitchFamily="34" charset="0"/>
              <a:ea typeface="Open Sans Regular" panose="020B0606030504020204" pitchFamily="34" charset="0"/>
              <a:cs typeface="Open Sans Regular" panose="020B0606030504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Object 1" descr="preencoded.png"/>
          <p:cNvPicPr/>
          <p:nvPr/>
        </p:nvPicPr>
        <p:blipFill>
          <a:blip r:embed="rId3"/>
          <a:stretch/>
        </p:blipFill>
        <p:spPr>
          <a:xfrm>
            <a:off x="0" y="4191120"/>
            <a:ext cx="18306720" cy="6095520"/>
          </a:xfrm>
          <a:prstGeom prst="rect">
            <a:avLst/>
          </a:prstGeom>
          <a:ln>
            <a:noFill/>
          </a:ln>
        </p:spPr>
      </p:pic>
      <p:pic>
        <p:nvPicPr>
          <p:cNvPr id="327" name="Object 2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328" name="Object 3" descr="preencoded.png"/>
          <p:cNvPicPr/>
          <p:nvPr/>
        </p:nvPicPr>
        <p:blipFill>
          <a:blip r:embed="rId5"/>
          <a:stretch/>
        </p:blipFill>
        <p:spPr>
          <a:xfrm>
            <a:off x="0" y="0"/>
            <a:ext cx="6286320" cy="10305720"/>
          </a:xfrm>
          <a:prstGeom prst="rect">
            <a:avLst/>
          </a:prstGeom>
          <a:ln>
            <a:noFill/>
          </a:ln>
        </p:spPr>
      </p:pic>
      <p:sp>
        <p:nvSpPr>
          <p:cNvPr id="332" name="CustomShape 1"/>
          <p:cNvSpPr/>
          <p:nvPr/>
        </p:nvSpPr>
        <p:spPr>
          <a:xfrm>
            <a:off x="7132986" y="553438"/>
            <a:ext cx="10625312" cy="10996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CH" sz="6000" b="1" i="0" u="none" strike="noStrike" kern="1200" cap="none" spc="0" normalizeH="0" baseline="0" noProof="0" dirty="0">
                <a:ln>
                  <a:noFill/>
                </a:ln>
                <a:solidFill>
                  <a:srgbClr val="023477"/>
                </a:solidFill>
                <a:effectLst/>
                <a:uLnTx/>
                <a:uFillTx/>
                <a:latin typeface="Source Sans Pro"/>
                <a:ea typeface="+mj-ea"/>
                <a:cs typeface="+mj-cs"/>
              </a:rPr>
              <a:t>Chercher une famille d’accueil</a:t>
            </a:r>
            <a:endParaRPr lang="de-CH" sz="6000" b="1" i="0" u="none" strike="noStrike" kern="1200" cap="none" spc="0" normalizeH="0" baseline="0" noProof="0">
              <a:ln>
                <a:noFill/>
              </a:ln>
              <a:solidFill>
                <a:srgbClr val="023477"/>
              </a:solidFill>
              <a:effectLst/>
              <a:uLnTx/>
              <a:uFillTx/>
              <a:latin typeface="Source Sans Pro"/>
              <a:ea typeface="+mj-ea"/>
              <a:cs typeface="+mj-cs"/>
            </a:endParaRPr>
          </a:p>
        </p:txBody>
      </p:sp>
      <p:sp>
        <p:nvSpPr>
          <p:cNvPr id="335" name="CustomShape 4"/>
          <p:cNvSpPr/>
          <p:nvPr/>
        </p:nvSpPr>
        <p:spPr>
          <a:xfrm>
            <a:off x="1406436" y="3943722"/>
            <a:ext cx="3846996" cy="40211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571500" indent="-571500">
              <a:spcBef>
                <a:spcPts val="0"/>
              </a:spcBef>
              <a:buFont typeface="Arial"/>
              <a:buChar char="•"/>
            </a:pPr>
            <a:r>
              <a:rPr lang="de-CH" sz="3600" b="1" dirty="0" err="1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Couples</a:t>
            </a:r>
            <a:endParaRPr lang="de-CH" sz="3600" b="1" dirty="0">
              <a:solidFill>
                <a:schemeClr val="bg1"/>
              </a:solidFill>
              <a:latin typeface="Source Sans Pro"/>
              <a:ea typeface="Open Sans"/>
              <a:cs typeface="Open Sans"/>
            </a:endParaRPr>
          </a:p>
          <a:p>
            <a:pPr marL="571500" indent="-571500">
              <a:buFont typeface="Arial"/>
              <a:buChar char="•"/>
            </a:pPr>
            <a:r>
              <a:rPr lang="de-CH" sz="3600" b="1" dirty="0" err="1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Famille</a:t>
            </a:r>
            <a:endParaRPr lang="de-CH" sz="3600" b="1" dirty="0">
              <a:solidFill>
                <a:schemeClr val="bg1"/>
              </a:solidFill>
              <a:latin typeface="Source Sans Pro"/>
              <a:ea typeface="Open Sans"/>
              <a:cs typeface="Open Sans"/>
            </a:endParaRPr>
          </a:p>
          <a:p>
            <a:pPr marL="571500" indent="-571500">
              <a:buFont typeface="Arial"/>
              <a:buChar char="•"/>
            </a:pPr>
            <a:r>
              <a:rPr lang="de-CH" sz="3600" b="1" dirty="0" err="1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Colocation</a:t>
            </a:r>
            <a:endParaRPr lang="de-CH" sz="3600" b="1">
              <a:solidFill>
                <a:schemeClr val="bg1"/>
              </a:solidFill>
              <a:latin typeface="Source Sans Pro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571500">
              <a:buFont typeface="Arial"/>
              <a:buChar char="•"/>
            </a:pPr>
            <a:r>
              <a:rPr lang="de-CH" sz="3600" b="1" dirty="0" err="1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Individu.e.s</a:t>
            </a:r>
            <a:endParaRPr lang="de-CH" sz="3600" b="1" dirty="0">
              <a:solidFill>
                <a:schemeClr val="bg1"/>
              </a:solidFill>
              <a:latin typeface="Source Sans Pro"/>
              <a:ea typeface="Open Sans"/>
              <a:cs typeface="Open Sans"/>
            </a:endParaRPr>
          </a:p>
          <a:p>
            <a:pPr marL="571500" indent="-571500">
              <a:buFont typeface="Arial"/>
              <a:buChar char="•"/>
            </a:pPr>
            <a:r>
              <a:rPr lang="de-CH" sz="3600" b="1" dirty="0" err="1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Parents</a:t>
            </a:r>
            <a:r>
              <a:rPr lang="de-CH" sz="3600" b="1" dirty="0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 </a:t>
            </a:r>
            <a:r>
              <a:rPr lang="de-CH" sz="3600" b="1" dirty="0" err="1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uniques</a:t>
            </a:r>
          </a:p>
        </p:txBody>
      </p:sp>
      <p:sp>
        <p:nvSpPr>
          <p:cNvPr id="339" name="CustomShape 8"/>
          <p:cNvSpPr/>
          <p:nvPr/>
        </p:nvSpPr>
        <p:spPr>
          <a:xfrm>
            <a:off x="7022956" y="6565897"/>
            <a:ext cx="11245725" cy="28115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strike="noStrike" spc="-1" dirty="0">
                <a:solidFill>
                  <a:srgbClr val="023477"/>
                </a:solidFill>
                <a:latin typeface="Source Sans Pro"/>
                <a:ea typeface="Open Sans Bold"/>
              </a:rPr>
              <a:t>Conditions 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Regular"/>
              </a:rPr>
              <a:t>S'intéresser aux jeunes d'autres cultures</a:t>
            </a:r>
            <a:r>
              <a:rPr lang="fr-FR" sz="2000" spc="-1" dirty="0">
                <a:solidFill>
                  <a:srgbClr val="023477"/>
                </a:solidFill>
                <a:latin typeface="Source Sans Pro"/>
                <a:ea typeface="Open Sans Regular"/>
              </a:rPr>
              <a:t> </a:t>
            </a:r>
            <a:endParaRPr lang="fr-FR" sz="2000" b="0" strike="noStrike" spc="-1" dirty="0">
              <a:solidFill>
                <a:srgbClr val="023477"/>
              </a:solidFill>
              <a:latin typeface="Source Sans Pro"/>
              <a:ea typeface="Open Sans 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spc="-1" dirty="0">
                <a:solidFill>
                  <a:srgbClr val="023477"/>
                </a:solidFill>
                <a:latin typeface="Source Sans Pro"/>
                <a:ea typeface="Open Sans Regular"/>
              </a:rPr>
              <a:t>Être </a:t>
            </a:r>
            <a:r>
              <a:rPr lang="fr-FR" sz="2000" spc="-1" dirty="0" err="1">
                <a:solidFill>
                  <a:srgbClr val="023477"/>
                </a:solidFill>
                <a:latin typeface="Source Sans Pro"/>
                <a:ea typeface="Open Sans Regular"/>
              </a:rPr>
              <a:t>partant.e.s</a:t>
            </a: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Regular"/>
              </a:rPr>
              <a:t> </a:t>
            </a:r>
            <a:r>
              <a:rPr lang="fr-FR" sz="2000" spc="-1" dirty="0">
                <a:solidFill>
                  <a:srgbClr val="023477"/>
                </a:solidFill>
                <a:latin typeface="Source Sans Pro"/>
                <a:ea typeface="Open Sans Regular"/>
              </a:rPr>
              <a:t>pour </a:t>
            </a: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Regular"/>
              </a:rPr>
              <a:t>accueillir </a:t>
            </a:r>
            <a:r>
              <a:rPr lang="fr-FR" sz="2000" b="0" strike="noStrike" spc="-1" dirty="0" err="1">
                <a:solidFill>
                  <a:srgbClr val="023477"/>
                </a:solidFill>
                <a:latin typeface="Source Sans Pro"/>
                <a:ea typeface="Open Sans Regular"/>
              </a:rPr>
              <a:t>un.e</a:t>
            </a: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Regular"/>
              </a:rPr>
              <a:t> volontaire d’ICYE comme un nouveau membre de la famille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Regular"/>
              </a:rPr>
              <a:t>Offrir les repas et l'hébergement à </a:t>
            </a:r>
            <a:r>
              <a:rPr lang="fr-FR" sz="2000" b="0" strike="noStrike" spc="-1" dirty="0" err="1">
                <a:solidFill>
                  <a:srgbClr val="023477"/>
                </a:solidFill>
                <a:latin typeface="Source Sans Pro"/>
                <a:ea typeface="Open Sans Regular"/>
              </a:rPr>
              <a:t>un.e</a:t>
            </a: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Regular"/>
              </a:rPr>
              <a:t> volontaire d'ICYE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Regular"/>
              </a:rPr>
              <a:t>Soutenir </a:t>
            </a:r>
            <a:r>
              <a:rPr lang="fr-FR" sz="2000" b="0" strike="noStrike" spc="-1" dirty="0" err="1">
                <a:solidFill>
                  <a:srgbClr val="023477"/>
                </a:solidFill>
                <a:latin typeface="Source Sans Pro"/>
                <a:ea typeface="Open Sans Regular"/>
              </a:rPr>
              <a:t>un.e</a:t>
            </a: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Regular"/>
              </a:rPr>
              <a:t> volontaire d’ICYE dans son intégration dans la vie quotidienne suisse.</a:t>
            </a: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48A7D150-2A63-4BDB-942A-FC215C233B5E}"/>
              </a:ext>
            </a:extLst>
          </p:cNvPr>
          <p:cNvSpPr/>
          <p:nvPr/>
        </p:nvSpPr>
        <p:spPr>
          <a:xfrm>
            <a:off x="276120" y="2564024"/>
            <a:ext cx="5819400" cy="37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fr-FR" sz="2800" b="0" strike="noStrike" spc="-1" dirty="0">
                <a:solidFill>
                  <a:srgbClr val="FFFFFF"/>
                </a:solidFill>
                <a:latin typeface="Source Sans Pro"/>
                <a:ea typeface="Open Sans SemiBold"/>
              </a:rPr>
              <a:t>La famille d'accueil peut être :</a:t>
            </a:r>
            <a:endParaRPr lang="ru-RU" sz="2800" b="0" strike="noStrike" spc="-1">
              <a:latin typeface="Source Sans Pro"/>
            </a:endParaRPr>
          </a:p>
        </p:txBody>
      </p:sp>
      <p:sp>
        <p:nvSpPr>
          <p:cNvPr id="17" name="CustomShape 2">
            <a:extLst>
              <a:ext uri="{FF2B5EF4-FFF2-40B4-BE49-F238E27FC236}">
                <a16:creationId xmlns:a16="http://schemas.microsoft.com/office/drawing/2014/main" id="{02F096B6-5DDF-4B8E-9BF2-1316261FC1DC}"/>
              </a:ext>
            </a:extLst>
          </p:cNvPr>
          <p:cNvSpPr/>
          <p:nvPr/>
        </p:nvSpPr>
        <p:spPr>
          <a:xfrm>
            <a:off x="275167" y="964727"/>
            <a:ext cx="5460820" cy="13782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fr-FR" sz="3200" b="0" strike="noStrike" spc="-1" dirty="0">
                <a:solidFill>
                  <a:srgbClr val="FFFFFF"/>
                </a:solidFill>
                <a:latin typeface="Source Sans Pro"/>
                <a:ea typeface="Open Sans SemiBold"/>
              </a:rPr>
              <a:t>ICYE recherche des familles d'accueil pour les volontaires en Suisse</a:t>
            </a:r>
            <a:endParaRPr lang="ru-RU" sz="3200" b="0" strike="noStrike" spc="-1">
              <a:latin typeface="Source Sans Pro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6EC99C76-3C09-41C9-A663-3C132DCAD3BD}"/>
              </a:ext>
            </a:extLst>
          </p:cNvPr>
          <p:cNvSpPr/>
          <p:nvPr/>
        </p:nvSpPr>
        <p:spPr>
          <a:xfrm>
            <a:off x="21494" y="8131833"/>
            <a:ext cx="6286320" cy="18227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fr-FR" sz="3200" b="0" strike="noStrike" spc="-1" dirty="0">
                <a:solidFill>
                  <a:srgbClr val="FFFFFF"/>
                </a:solidFill>
                <a:latin typeface="Source Sans Pro"/>
                <a:ea typeface="Open Sans SemiBold"/>
              </a:rPr>
              <a:t>Si tu trouves une famille d’accueil, nous </a:t>
            </a:r>
            <a:r>
              <a:rPr lang="fr-FR" sz="3200" spc="-1" dirty="0">
                <a:solidFill>
                  <a:srgbClr val="FFFFFF"/>
                </a:solidFill>
                <a:latin typeface="Source Sans Pro"/>
                <a:ea typeface="Open Sans SemiBold"/>
              </a:rPr>
              <a:t>t'accordons </a:t>
            </a:r>
          </a:p>
          <a:p>
            <a:pPr algn="ctr">
              <a:lnSpc>
                <a:spcPts val="3750"/>
              </a:lnSpc>
            </a:pPr>
            <a:r>
              <a:rPr lang="fr-FR" sz="3200" spc="-1" dirty="0">
                <a:solidFill>
                  <a:srgbClr val="FFFFFF"/>
                </a:solidFill>
                <a:latin typeface="Source Sans Pro"/>
                <a:ea typeface="Open Sans SemiBold"/>
              </a:rPr>
              <a:t>un</a:t>
            </a:r>
            <a:r>
              <a:rPr lang="fr-FR" sz="3200" b="0" strike="noStrike" spc="-1" dirty="0">
                <a:solidFill>
                  <a:srgbClr val="FFFFFF"/>
                </a:solidFill>
                <a:latin typeface="Source Sans Pro"/>
                <a:ea typeface="Open Sans SemiBold"/>
              </a:rPr>
              <a:t> </a:t>
            </a:r>
            <a:r>
              <a:rPr lang="fr-FR" sz="3200" spc="-1" dirty="0">
                <a:solidFill>
                  <a:srgbClr val="FFFFFF"/>
                </a:solidFill>
                <a:latin typeface="Source Sans Pro"/>
                <a:ea typeface="Open Sans SemiBold"/>
              </a:rPr>
              <a:t>rabais de CHF 900</a:t>
            </a:r>
            <a:endParaRPr lang="ru-RU" sz="3200" b="0" strike="noStrike" spc="-1" dirty="0">
              <a:latin typeface="Source Sans Pro"/>
            </a:endParaRPr>
          </a:p>
        </p:txBody>
      </p:sp>
      <p:pic>
        <p:nvPicPr>
          <p:cNvPr id="2" name="Grafik 2" descr="Ein Bild, das Person, Himmel, draußen, stehend enthält.&#10;&#10;Beschreibung automatisch generiert.">
            <a:extLst>
              <a:ext uri="{FF2B5EF4-FFF2-40B4-BE49-F238E27FC236}">
                <a16:creationId xmlns:a16="http://schemas.microsoft.com/office/drawing/2014/main" id="{67A7B491-D08C-4BD3-BF8C-6B025D7AE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7313" y="1666706"/>
            <a:ext cx="6082012" cy="4569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2" descr="preencoded.png">
            <a:extLst>
              <a:ext uri="{FF2B5EF4-FFF2-40B4-BE49-F238E27FC236}">
                <a16:creationId xmlns:a16="http://schemas.microsoft.com/office/drawing/2014/main" id="{3F3F6AF5-B9F7-43A2-9EE2-223AE6E7EE2E}"/>
              </a:ext>
            </a:extLst>
          </p:cNvPr>
          <p:cNvPicPr/>
          <p:nvPr/>
        </p:nvPicPr>
        <p:blipFill>
          <a:blip r:embed="rId3"/>
          <a:stretch/>
        </p:blipFill>
        <p:spPr>
          <a:xfrm rot="5400000">
            <a:off x="13995161" y="4705393"/>
            <a:ext cx="7427053" cy="1021901"/>
          </a:xfrm>
          <a:prstGeom prst="rect">
            <a:avLst/>
          </a:prstGeom>
          <a:ln>
            <a:noFill/>
          </a:ln>
        </p:spPr>
      </p:pic>
      <p:pic>
        <p:nvPicPr>
          <p:cNvPr id="354" name="Object 1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sp>
        <p:nvSpPr>
          <p:cNvPr id="360" name="CustomShape 2"/>
          <p:cNvSpPr/>
          <p:nvPr/>
        </p:nvSpPr>
        <p:spPr>
          <a:xfrm>
            <a:off x="9561189" y="7068390"/>
            <a:ext cx="5954216" cy="17147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4501"/>
              </a:lnSpc>
            </a:pPr>
            <a:r>
              <a:rPr lang="fr-FR" sz="28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Séminaire de préparation :</a:t>
            </a:r>
            <a:r>
              <a:rPr lang="fr-FR" sz="2800" spc="-1" dirty="0">
                <a:solidFill>
                  <a:srgbClr val="023477"/>
                </a:solidFill>
                <a:latin typeface="Source Sans Pro"/>
                <a:ea typeface="Open Sans SemiBold"/>
              </a:rPr>
              <a:t> </a:t>
            </a:r>
            <a:endParaRPr lang="en-US" sz="2800">
              <a:latin typeface="Source Sans Pro"/>
            </a:endParaRPr>
          </a:p>
          <a:p>
            <a:pPr>
              <a:lnSpc>
                <a:spcPts val="4501"/>
              </a:lnSpc>
            </a:pPr>
            <a:r>
              <a:rPr lang="fr-FR" sz="2800" b="0" strike="noStrike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en ligne ou si possible avec des volontaires à long terme.</a:t>
            </a:r>
            <a:endParaRPr lang="fr-FR" sz="2800">
              <a:latin typeface="Source Sans Pro"/>
              <a:ea typeface="Open Sans"/>
              <a:cs typeface="Open Sans"/>
            </a:endParaRPr>
          </a:p>
        </p:txBody>
      </p:sp>
      <p:sp>
        <p:nvSpPr>
          <p:cNvPr id="361" name="CustomShape 3"/>
          <p:cNvSpPr/>
          <p:nvPr/>
        </p:nvSpPr>
        <p:spPr>
          <a:xfrm rot="5400000">
            <a:off x="15972335" y="5004839"/>
            <a:ext cx="3830807" cy="245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600"/>
              </a:lnSpc>
            </a:pPr>
            <a:r>
              <a:rPr lang="fr-FR" sz="35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Durée : </a:t>
            </a:r>
            <a:r>
              <a:rPr lang="fr-FR" sz="3500" b="0" strike="noStrike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1 à 5 mois</a:t>
            </a:r>
            <a:endParaRPr lang="ru-RU" sz="3500" b="0" strike="noStrike" spc="-1" dirty="0">
              <a:latin typeface="Source Sans Pro"/>
              <a:ea typeface="Open Sans"/>
              <a:cs typeface="Open Sans"/>
            </a:endParaRPr>
          </a:p>
        </p:txBody>
      </p:sp>
      <p:sp>
        <p:nvSpPr>
          <p:cNvPr id="362" name="CustomShape 4"/>
          <p:cNvSpPr/>
          <p:nvPr/>
        </p:nvSpPr>
        <p:spPr>
          <a:xfrm>
            <a:off x="9561189" y="2695608"/>
            <a:ext cx="5954216" cy="12661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4501"/>
              </a:lnSpc>
            </a:pPr>
            <a:r>
              <a:rPr lang="fr-FR" sz="28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Inscription :</a:t>
            </a:r>
            <a:r>
              <a:rPr lang="fr-FR" sz="2800" spc="-1" dirty="0">
                <a:solidFill>
                  <a:srgbClr val="023477"/>
                </a:solidFill>
                <a:latin typeface="Source Sans Pro"/>
                <a:ea typeface="Open Sans SemiBold"/>
              </a:rPr>
              <a:t> </a:t>
            </a:r>
            <a:endParaRPr lang="ru-RU" sz="2800" spc="-1">
              <a:solidFill>
                <a:srgbClr val="000000"/>
              </a:solidFill>
              <a:latin typeface="Source Sans Pro"/>
              <a:ea typeface="Open Sans"/>
              <a:cs typeface="Open Sans"/>
            </a:endParaRPr>
          </a:p>
          <a:p>
            <a:pPr>
              <a:lnSpc>
                <a:spcPts val="4501"/>
              </a:lnSpc>
            </a:pPr>
            <a:r>
              <a:rPr lang="fr-FR" sz="2800" b="0" strike="noStrike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8 semaines avant le départ</a:t>
            </a:r>
            <a:endParaRPr lang="ru-RU" sz="2800" b="0" strike="noStrike" spc="-1">
              <a:latin typeface="Source Sans Pro"/>
              <a:ea typeface="Open Sans"/>
              <a:cs typeface="Open Sans"/>
            </a:endParaRPr>
          </a:p>
        </p:txBody>
      </p:sp>
      <p:sp>
        <p:nvSpPr>
          <p:cNvPr id="363" name="CustomShape 5"/>
          <p:cNvSpPr/>
          <p:nvPr/>
        </p:nvSpPr>
        <p:spPr>
          <a:xfrm>
            <a:off x="9561189" y="4903768"/>
            <a:ext cx="3706754" cy="10956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4501"/>
              </a:lnSpc>
            </a:pPr>
            <a:r>
              <a:rPr lang="en-US" sz="28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Départ</a:t>
            </a:r>
            <a:r>
              <a:rPr lang="en-US" sz="28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 :</a:t>
            </a:r>
            <a:r>
              <a:rPr lang="en-US" sz="2800" spc="-1" dirty="0">
                <a:solidFill>
                  <a:srgbClr val="023477"/>
                </a:solidFill>
                <a:latin typeface="Source Sans Pro"/>
                <a:ea typeface="Open Sans SemiBold"/>
              </a:rPr>
              <a:t> </a:t>
            </a:r>
            <a:endParaRPr lang="ru-RU" sz="2800" spc="-1">
              <a:solidFill>
                <a:srgbClr val="000000"/>
              </a:solidFill>
              <a:latin typeface="Source Sans Pro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4501"/>
              </a:lnSpc>
            </a:pPr>
            <a:r>
              <a:rPr lang="en-US" sz="2800" b="0" strike="noStrike" spc="-1" dirty="0" err="1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tous</a:t>
            </a:r>
            <a:r>
              <a:rPr lang="en-US" sz="2800" b="0" strike="noStrike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 les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lundis</a:t>
            </a:r>
            <a:endParaRPr lang="ru-RU" sz="2800" b="0" strike="noStrike" spc="-1" dirty="0">
              <a:latin typeface="Source Sans Pro"/>
              <a:ea typeface="Open Sans"/>
              <a:cs typeface="Open Sans"/>
            </a:endParaRPr>
          </a:p>
        </p:txBody>
      </p:sp>
      <p:sp>
        <p:nvSpPr>
          <p:cNvPr id="364" name="CustomShape 6"/>
          <p:cNvSpPr/>
          <p:nvPr/>
        </p:nvSpPr>
        <p:spPr>
          <a:xfrm>
            <a:off x="8635150" y="683085"/>
            <a:ext cx="9652850" cy="89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5026"/>
              </a:lnSpc>
            </a:pPr>
            <a:r>
              <a:rPr lang="fr-CH" sz="6000" b="1">
                <a:solidFill>
                  <a:srgbClr val="023477"/>
                </a:solidFill>
                <a:latin typeface="Fira Sans" pitchFamily="34" charset="0"/>
              </a:rPr>
              <a:t>Programme à court terme</a:t>
            </a:r>
            <a:endParaRPr lang="ru-RU" sz="6000" b="0" strike="noStrike" spc="-1">
              <a:solidFill>
                <a:srgbClr val="023477"/>
              </a:solidFill>
              <a:latin typeface="Arial"/>
            </a:endParaRPr>
          </a:p>
        </p:txBody>
      </p:sp>
      <p:pic>
        <p:nvPicPr>
          <p:cNvPr id="357" name="Object 4" descr="preencoded.png"/>
          <p:cNvPicPr/>
          <p:nvPr/>
        </p:nvPicPr>
        <p:blipFill>
          <a:blip r:embed="rId5"/>
          <a:stretch/>
        </p:blipFill>
        <p:spPr>
          <a:xfrm>
            <a:off x="-38340" y="2437364"/>
            <a:ext cx="9600840" cy="7905240"/>
          </a:xfrm>
          <a:prstGeom prst="rect">
            <a:avLst/>
          </a:prstGeom>
          <a:ln>
            <a:noFill/>
          </a:ln>
        </p:spPr>
      </p:pic>
      <p:pic>
        <p:nvPicPr>
          <p:cNvPr id="3" name="Grafik 3" descr="Ein Bild, das Boden, Person, draußen, Rock enthält.&#10;&#10;Beschreibung automatisch generiert.">
            <a:extLst>
              <a:ext uri="{FF2B5EF4-FFF2-40B4-BE49-F238E27FC236}">
                <a16:creationId xmlns:a16="http://schemas.microsoft.com/office/drawing/2014/main" id="{49658D62-6C34-404A-AF91-1D7D44EC9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966" y="1870465"/>
            <a:ext cx="5807765" cy="3966496"/>
          </a:xfrm>
          <a:prstGeom prst="rect">
            <a:avLst/>
          </a:prstGeom>
        </p:spPr>
      </p:pic>
      <p:pic>
        <p:nvPicPr>
          <p:cNvPr id="4" name="Grafik 4" descr="Ein Bild, das Gras, draußen enthält.&#10;&#10;Beschreibung automatisch generiert.">
            <a:extLst>
              <a:ext uri="{FF2B5EF4-FFF2-40B4-BE49-F238E27FC236}">
                <a16:creationId xmlns:a16="http://schemas.microsoft.com/office/drawing/2014/main" id="{4F335CB7-D1B7-456A-83FD-F539333C19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9465" y="5989478"/>
            <a:ext cx="5913599" cy="3915371"/>
          </a:xfrm>
          <a:prstGeom prst="rect">
            <a:avLst/>
          </a:prstGeom>
        </p:spPr>
      </p:pic>
      <p:pic>
        <p:nvPicPr>
          <p:cNvPr id="5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432501AF-01AC-B281-E4DF-7B53901231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31" y="2582"/>
            <a:ext cx="18279532" cy="155058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Object 1" descr="preencoded.png"/>
          <p:cNvPicPr/>
          <p:nvPr/>
        </p:nvPicPr>
        <p:blipFill>
          <a:blip r:embed="rId3"/>
          <a:stretch/>
        </p:blipFill>
        <p:spPr>
          <a:xfrm>
            <a:off x="38160" y="0"/>
            <a:ext cx="18249480" cy="6705360"/>
          </a:xfrm>
          <a:prstGeom prst="rect">
            <a:avLst/>
          </a:prstGeom>
          <a:ln>
            <a:noFill/>
          </a:ln>
        </p:spPr>
      </p:pic>
      <p:pic>
        <p:nvPicPr>
          <p:cNvPr id="379" name="Object 2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380" name="Object 3" descr="preencoded.png"/>
          <p:cNvPicPr/>
          <p:nvPr/>
        </p:nvPicPr>
        <p:blipFill>
          <a:blip r:embed="rId5"/>
          <a:stretch/>
        </p:blipFill>
        <p:spPr>
          <a:xfrm rot="5400000">
            <a:off x="2494435" y="1316966"/>
            <a:ext cx="1733040" cy="5372867"/>
          </a:xfrm>
          <a:prstGeom prst="rect">
            <a:avLst/>
          </a:prstGeom>
          <a:ln>
            <a:noFill/>
          </a:ln>
        </p:spPr>
      </p:pic>
      <p:pic>
        <p:nvPicPr>
          <p:cNvPr id="381" name="Object 4" descr="preencoded.png"/>
          <p:cNvPicPr/>
          <p:nvPr/>
        </p:nvPicPr>
        <p:blipFill>
          <a:blip r:embed="rId6"/>
          <a:stretch/>
        </p:blipFill>
        <p:spPr>
          <a:xfrm rot="5400000">
            <a:off x="6323223" y="3275230"/>
            <a:ext cx="1733040" cy="6428880"/>
          </a:xfrm>
          <a:prstGeom prst="rect">
            <a:avLst/>
          </a:prstGeom>
          <a:ln>
            <a:noFill/>
          </a:ln>
        </p:spPr>
      </p:pic>
      <p:pic>
        <p:nvPicPr>
          <p:cNvPr id="382" name="Object 5" descr="preencoded.png"/>
          <p:cNvPicPr/>
          <p:nvPr/>
        </p:nvPicPr>
        <p:blipFill>
          <a:blip r:embed="rId7"/>
          <a:stretch/>
        </p:blipFill>
        <p:spPr>
          <a:xfrm rot="5400000">
            <a:off x="11043474" y="6056904"/>
            <a:ext cx="1733040" cy="5151374"/>
          </a:xfrm>
          <a:prstGeom prst="rect">
            <a:avLst/>
          </a:prstGeom>
          <a:ln>
            <a:noFill/>
          </a:ln>
        </p:spPr>
      </p:pic>
      <p:sp>
        <p:nvSpPr>
          <p:cNvPr id="384" name="CustomShape 1"/>
          <p:cNvSpPr/>
          <p:nvPr/>
        </p:nvSpPr>
        <p:spPr>
          <a:xfrm>
            <a:off x="10105920" y="1138098"/>
            <a:ext cx="7657920" cy="24008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9675"/>
              </a:lnSpc>
            </a:pPr>
            <a:r>
              <a:rPr lang="fr-FR" sz="7000" b="1" strike="noStrike" spc="-1">
                <a:solidFill>
                  <a:srgbClr val="FFFFFF"/>
                </a:solidFill>
                <a:latin typeface="Playfair Display Bold"/>
                <a:ea typeface="Playfair Display Bold"/>
              </a:rPr>
              <a:t>Procédure dans le pays d'accueil</a:t>
            </a:r>
            <a:endParaRPr lang="ru-RU" sz="7000" b="0" strike="noStrike" spc="-1">
              <a:latin typeface="Arial"/>
            </a:endParaRPr>
          </a:p>
        </p:txBody>
      </p:sp>
      <p:sp>
        <p:nvSpPr>
          <p:cNvPr id="385" name="CustomShape 2"/>
          <p:cNvSpPr/>
          <p:nvPr/>
        </p:nvSpPr>
        <p:spPr>
          <a:xfrm>
            <a:off x="1333422" y="3795676"/>
            <a:ext cx="4485760" cy="516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400" spc="-1" dirty="0" err="1">
                <a:solidFill>
                  <a:srgbClr val="FFFFFF"/>
                </a:solidFill>
                <a:latin typeface="Source Sans Pro"/>
                <a:ea typeface="Open Sans Regular"/>
              </a:rPr>
              <a:t>Réception</a:t>
            </a:r>
            <a:r>
              <a:rPr lang="en-US" sz="3400" b="0" strike="noStrike" spc="-1" dirty="0">
                <a:solidFill>
                  <a:srgbClr val="FFFFFF"/>
                </a:solidFill>
                <a:latin typeface="Source Sans Pro"/>
                <a:ea typeface="Open Sans Regular"/>
              </a:rPr>
              <a:t> à </a:t>
            </a:r>
            <a:r>
              <a:rPr lang="en-US" sz="3000" b="0" strike="noStrike" spc="-1" dirty="0" err="1">
                <a:solidFill>
                  <a:srgbClr val="FFFFFF"/>
                </a:solidFill>
                <a:latin typeface="Source Sans Pro"/>
                <a:ea typeface="Open Sans Regular"/>
              </a:rPr>
              <a:t>l'aéroport</a:t>
            </a:r>
            <a:endParaRPr lang="ru-RU" sz="3000" b="0" strike="noStrike" spc="-1" dirty="0">
              <a:latin typeface="Source Sans Pro"/>
            </a:endParaRPr>
          </a:p>
        </p:txBody>
      </p:sp>
      <p:sp>
        <p:nvSpPr>
          <p:cNvPr id="388" name="CustomShape 5"/>
          <p:cNvSpPr/>
          <p:nvPr/>
        </p:nvSpPr>
        <p:spPr>
          <a:xfrm>
            <a:off x="4874106" y="6287213"/>
            <a:ext cx="5224511" cy="509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400" spc="-1" dirty="0" err="1">
                <a:solidFill>
                  <a:srgbClr val="FFFFFF"/>
                </a:solidFill>
                <a:latin typeface="Open Sans Regular"/>
                <a:ea typeface="Open Sans Regular"/>
              </a:rPr>
              <a:t>Séminaire</a:t>
            </a:r>
            <a:r>
              <a:rPr lang="en-US" sz="3400" spc="-1" dirty="0">
                <a:solidFill>
                  <a:srgbClr val="FFFFFF"/>
                </a:solidFill>
                <a:latin typeface="Open Sans Regular"/>
                <a:ea typeface="Open Sans Regular"/>
              </a:rPr>
              <a:t> </a:t>
            </a:r>
            <a:r>
              <a:rPr lang="en-US" sz="3400" b="0" strike="noStrike" spc="-1" dirty="0">
                <a:solidFill>
                  <a:srgbClr val="FFFFFF"/>
                </a:solidFill>
                <a:latin typeface="Open Sans Regular"/>
                <a:ea typeface="Open Sans Regular"/>
              </a:rPr>
              <a:t> </a:t>
            </a:r>
            <a:r>
              <a:rPr lang="en-US" sz="3000" b="0" strike="noStrike" spc="-1" dirty="0" err="1">
                <a:solidFill>
                  <a:srgbClr val="FFFFFF"/>
                </a:solidFill>
                <a:latin typeface="Source Sans Pro"/>
                <a:ea typeface="Open Sans Regular"/>
              </a:rPr>
              <a:t>d’introduction</a:t>
            </a:r>
            <a:endParaRPr lang="ru-RU" sz="3000" b="0" strike="noStrike" spc="-1" dirty="0">
              <a:latin typeface="Source Sans Pro"/>
            </a:endParaRPr>
          </a:p>
        </p:txBody>
      </p:sp>
      <p:sp>
        <p:nvSpPr>
          <p:cNvPr id="13" name="CustomShape 4">
            <a:extLst>
              <a:ext uri="{FF2B5EF4-FFF2-40B4-BE49-F238E27FC236}">
                <a16:creationId xmlns:a16="http://schemas.microsoft.com/office/drawing/2014/main" id="{FCE4E5E2-3DDD-49A7-BCBB-268625BB9FB2}"/>
              </a:ext>
            </a:extLst>
          </p:cNvPr>
          <p:cNvSpPr/>
          <p:nvPr/>
        </p:nvSpPr>
        <p:spPr>
          <a:xfrm>
            <a:off x="9778472" y="8423329"/>
            <a:ext cx="4944608" cy="79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400" spc="-1" dirty="0" err="1">
                <a:solidFill>
                  <a:srgbClr val="FFFFFF"/>
                </a:solidFill>
                <a:latin typeface="Source Sans Pro"/>
                <a:ea typeface="Open Sans Regular"/>
              </a:rPr>
              <a:t>Séminaire</a:t>
            </a:r>
            <a:r>
              <a:rPr lang="en-US" sz="3400" spc="-1" dirty="0">
                <a:solidFill>
                  <a:srgbClr val="FFFFFF"/>
                </a:solidFill>
                <a:latin typeface="Source Sans Pro"/>
                <a:ea typeface="Open Sans Regular"/>
              </a:rPr>
              <a:t> </a:t>
            </a:r>
            <a:r>
              <a:rPr lang="en-US" sz="3400" spc="-1" dirty="0" err="1">
                <a:solidFill>
                  <a:srgbClr val="FFFFFF"/>
                </a:solidFill>
                <a:latin typeface="Source Sans Pro"/>
                <a:ea typeface="Open Sans Regular"/>
              </a:rPr>
              <a:t>d’evaluation</a:t>
            </a:r>
            <a:endParaRPr lang="ru-RU" sz="3400" b="0" strike="noStrike" spc="-1" dirty="0">
              <a:latin typeface="Source Sans Pro"/>
            </a:endParaRPr>
          </a:p>
        </p:txBody>
      </p:sp>
      <p:sp>
        <p:nvSpPr>
          <p:cNvPr id="2" name="Pfeil: nach unten 1">
            <a:extLst>
              <a:ext uri="{FF2B5EF4-FFF2-40B4-BE49-F238E27FC236}">
                <a16:creationId xmlns:a16="http://schemas.microsoft.com/office/drawing/2014/main" id="{6DCAF176-AD05-A2A4-918E-F7FFCF940435}"/>
              </a:ext>
            </a:extLst>
          </p:cNvPr>
          <p:cNvSpPr/>
          <p:nvPr/>
        </p:nvSpPr>
        <p:spPr>
          <a:xfrm>
            <a:off x="4648200" y="4572000"/>
            <a:ext cx="1399189" cy="134909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BC3235BB-27A3-59D7-0FB2-84C82468B0AE}"/>
              </a:ext>
            </a:extLst>
          </p:cNvPr>
          <p:cNvSpPr/>
          <p:nvPr/>
        </p:nvSpPr>
        <p:spPr>
          <a:xfrm>
            <a:off x="9551806" y="6688071"/>
            <a:ext cx="1399189" cy="134909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11" name="Image 10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8BF3F053-1D64-DC88-7B2F-8F89C4474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42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Object 1" descr="preencoded.png"/>
          <p:cNvPicPr/>
          <p:nvPr/>
        </p:nvPicPr>
        <p:blipFill>
          <a:blip r:embed="rId3"/>
          <a:stretch/>
        </p:blipFill>
        <p:spPr>
          <a:xfrm>
            <a:off x="1965960" y="2788202"/>
            <a:ext cx="3370554" cy="1561680"/>
          </a:xfrm>
          <a:prstGeom prst="rect">
            <a:avLst/>
          </a:prstGeom>
          <a:ln>
            <a:noFill/>
          </a:ln>
        </p:spPr>
      </p:pic>
      <p:pic>
        <p:nvPicPr>
          <p:cNvPr id="467" name="Object 2" descr="preencoded.png"/>
          <p:cNvPicPr/>
          <p:nvPr/>
        </p:nvPicPr>
        <p:blipFill>
          <a:blip r:embed="rId3"/>
          <a:stretch/>
        </p:blipFill>
        <p:spPr>
          <a:xfrm>
            <a:off x="1965960" y="5426642"/>
            <a:ext cx="3381480" cy="1561680"/>
          </a:xfrm>
          <a:prstGeom prst="rect">
            <a:avLst/>
          </a:prstGeom>
          <a:ln>
            <a:noFill/>
          </a:ln>
        </p:spPr>
      </p:pic>
      <p:pic>
        <p:nvPicPr>
          <p:cNvPr id="468" name="Object 3" descr="preencoded.png"/>
          <p:cNvPicPr/>
          <p:nvPr/>
        </p:nvPicPr>
        <p:blipFill>
          <a:blip r:embed="rId4"/>
          <a:stretch/>
        </p:blipFill>
        <p:spPr>
          <a:xfrm>
            <a:off x="1975319" y="8065082"/>
            <a:ext cx="3632317" cy="1790280"/>
          </a:xfrm>
          <a:prstGeom prst="rect">
            <a:avLst/>
          </a:prstGeom>
          <a:ln>
            <a:noFill/>
          </a:ln>
        </p:spPr>
      </p:pic>
      <p:pic>
        <p:nvPicPr>
          <p:cNvPr id="469" name="Object 4" descr="preencoded.png"/>
          <p:cNvPicPr/>
          <p:nvPr/>
        </p:nvPicPr>
        <p:blipFill>
          <a:blip r:embed="rId5"/>
          <a:stretch/>
        </p:blipFill>
        <p:spPr>
          <a:xfrm>
            <a:off x="4823034" y="1535099"/>
            <a:ext cx="5495400" cy="8324640"/>
          </a:xfrm>
          <a:prstGeom prst="rect">
            <a:avLst/>
          </a:prstGeom>
          <a:ln>
            <a:noFill/>
          </a:ln>
        </p:spPr>
      </p:pic>
      <p:pic>
        <p:nvPicPr>
          <p:cNvPr id="470" name="Object 5" descr="preencoded.png"/>
          <p:cNvPicPr/>
          <p:nvPr/>
        </p:nvPicPr>
        <p:blipFill>
          <a:blip r:embed="rId6"/>
          <a:stretch/>
        </p:blipFill>
        <p:spPr>
          <a:xfrm>
            <a:off x="5139514" y="6963541"/>
            <a:ext cx="5352840" cy="1066320"/>
          </a:xfrm>
          <a:prstGeom prst="rect">
            <a:avLst/>
          </a:prstGeom>
          <a:ln>
            <a:noFill/>
          </a:ln>
        </p:spPr>
      </p:pic>
      <p:pic>
        <p:nvPicPr>
          <p:cNvPr id="471" name="Object 6" descr="preencoded.png"/>
          <p:cNvPicPr/>
          <p:nvPr/>
        </p:nvPicPr>
        <p:blipFill>
          <a:blip r:embed="rId7"/>
          <a:stretch/>
        </p:blipFill>
        <p:spPr>
          <a:xfrm>
            <a:off x="5094290" y="4331162"/>
            <a:ext cx="5124240" cy="1085400"/>
          </a:xfrm>
          <a:prstGeom prst="rect">
            <a:avLst/>
          </a:prstGeom>
          <a:ln>
            <a:noFill/>
          </a:ln>
        </p:spPr>
      </p:pic>
      <p:pic>
        <p:nvPicPr>
          <p:cNvPr id="472" name="Object 7" descr="preencoded.png"/>
          <p:cNvPicPr/>
          <p:nvPr/>
        </p:nvPicPr>
        <p:blipFill>
          <a:blip r:embed="rId8"/>
          <a:stretch/>
        </p:blipFill>
        <p:spPr>
          <a:xfrm>
            <a:off x="9938520" y="1530722"/>
            <a:ext cx="5724000" cy="8324640"/>
          </a:xfrm>
          <a:prstGeom prst="rect">
            <a:avLst/>
          </a:prstGeom>
          <a:ln>
            <a:noFill/>
          </a:ln>
        </p:spPr>
      </p:pic>
      <p:pic>
        <p:nvPicPr>
          <p:cNvPr id="473" name="Object 8" descr="preencoded.png"/>
          <p:cNvPicPr/>
          <p:nvPr/>
        </p:nvPicPr>
        <p:blipFill>
          <a:blip r:embed="rId6"/>
          <a:stretch/>
        </p:blipFill>
        <p:spPr>
          <a:xfrm>
            <a:off x="10209170" y="7026665"/>
            <a:ext cx="5352840" cy="1066320"/>
          </a:xfrm>
          <a:prstGeom prst="rect">
            <a:avLst/>
          </a:prstGeom>
          <a:ln>
            <a:noFill/>
          </a:ln>
        </p:spPr>
      </p:pic>
      <p:pic>
        <p:nvPicPr>
          <p:cNvPr id="474" name="Object 9" descr="preencoded.png"/>
          <p:cNvPicPr/>
          <p:nvPr/>
        </p:nvPicPr>
        <p:blipFill>
          <a:blip r:embed="rId6"/>
          <a:stretch/>
        </p:blipFill>
        <p:spPr>
          <a:xfrm>
            <a:off x="10209170" y="4350242"/>
            <a:ext cx="5352840" cy="1066320"/>
          </a:xfrm>
          <a:prstGeom prst="rect">
            <a:avLst/>
          </a:prstGeom>
          <a:ln>
            <a:noFill/>
          </a:ln>
        </p:spPr>
      </p:pic>
      <p:pic>
        <p:nvPicPr>
          <p:cNvPr id="476" name="Object 11" descr="preencoded.png"/>
          <p:cNvPicPr/>
          <p:nvPr/>
        </p:nvPicPr>
        <p:blipFill>
          <a:blip r:embed="rId9"/>
          <a:stretch/>
        </p:blipFill>
        <p:spPr>
          <a:xfrm>
            <a:off x="5078248" y="2754722"/>
            <a:ext cx="5124240" cy="37800"/>
          </a:xfrm>
          <a:prstGeom prst="rect">
            <a:avLst/>
          </a:prstGeom>
          <a:ln>
            <a:noFill/>
          </a:ln>
        </p:spPr>
      </p:pic>
      <p:pic>
        <p:nvPicPr>
          <p:cNvPr id="477" name="Object 12" descr="preencoded.png"/>
          <p:cNvPicPr/>
          <p:nvPr/>
        </p:nvPicPr>
        <p:blipFill>
          <a:blip r:embed="rId10"/>
          <a:stretch/>
        </p:blipFill>
        <p:spPr>
          <a:xfrm>
            <a:off x="10128960" y="2754722"/>
            <a:ext cx="5333760" cy="37800"/>
          </a:xfrm>
          <a:prstGeom prst="rect">
            <a:avLst/>
          </a:prstGeom>
          <a:ln>
            <a:noFill/>
          </a:ln>
        </p:spPr>
      </p:pic>
      <p:pic>
        <p:nvPicPr>
          <p:cNvPr id="478" name="Object 13" descr="preencoded.png"/>
          <p:cNvPicPr/>
          <p:nvPr/>
        </p:nvPicPr>
        <p:blipFill>
          <a:blip r:embed="rId11"/>
          <a:stretch/>
        </p:blipFill>
        <p:spPr>
          <a:xfrm>
            <a:off x="15472440" y="2754722"/>
            <a:ext cx="4781160" cy="37800"/>
          </a:xfrm>
          <a:prstGeom prst="rect">
            <a:avLst/>
          </a:prstGeom>
          <a:ln>
            <a:noFill/>
          </a:ln>
        </p:spPr>
      </p:pic>
      <p:sp>
        <p:nvSpPr>
          <p:cNvPr id="481" name="CustomShape 1"/>
          <p:cNvSpPr/>
          <p:nvPr/>
        </p:nvSpPr>
        <p:spPr>
          <a:xfrm>
            <a:off x="4881093" y="645122"/>
            <a:ext cx="8870752" cy="88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6976"/>
              </a:lnSpc>
            </a:pPr>
            <a:r>
              <a:rPr lang="en-US" sz="5300" b="1" strike="noStrike" spc="-1" dirty="0">
                <a:solidFill>
                  <a:srgbClr val="023477"/>
                </a:solidFill>
                <a:latin typeface="Source Sans Pro"/>
                <a:ea typeface="Playfair Display Bold"/>
              </a:rPr>
              <a:t>Aperçu des </a:t>
            </a:r>
            <a:r>
              <a:rPr lang="en-US" sz="5300" b="1" strike="noStrike" spc="-1" dirty="0" err="1">
                <a:solidFill>
                  <a:srgbClr val="023477"/>
                </a:solidFill>
                <a:latin typeface="Source Sans Pro"/>
                <a:ea typeface="Playfair Display Bold"/>
              </a:rPr>
              <a:t>programmes</a:t>
            </a:r>
            <a:endParaRPr lang="ru-RU" sz="5300" b="0" strike="noStrike" spc="-1" dirty="0">
              <a:latin typeface="Source Sans Pro"/>
            </a:endParaRPr>
          </a:p>
        </p:txBody>
      </p:sp>
      <p:sp>
        <p:nvSpPr>
          <p:cNvPr id="482" name="CustomShape 2"/>
          <p:cNvSpPr/>
          <p:nvPr/>
        </p:nvSpPr>
        <p:spPr>
          <a:xfrm>
            <a:off x="10930886" y="2081719"/>
            <a:ext cx="3926244" cy="3778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500" b="1" strike="noStrike" spc="-1" dirty="0" err="1">
                <a:solidFill>
                  <a:srgbClr val="023477"/>
                </a:solidFill>
                <a:latin typeface="Source Sans Pro"/>
                <a:ea typeface="Playfair Display Bold"/>
              </a:rPr>
              <a:t>Programme</a:t>
            </a:r>
            <a:r>
              <a:rPr lang="en-US" sz="2500" b="1" strike="noStrike" spc="-1" dirty="0">
                <a:solidFill>
                  <a:srgbClr val="023477"/>
                </a:solidFill>
                <a:latin typeface="Source Sans Pro"/>
                <a:ea typeface="Playfair Display Bold"/>
              </a:rPr>
              <a:t> à court </a:t>
            </a:r>
            <a:r>
              <a:rPr lang="en-US" sz="2500" b="1" strike="noStrike" spc="-1" dirty="0" err="1">
                <a:solidFill>
                  <a:srgbClr val="023477"/>
                </a:solidFill>
                <a:latin typeface="Source Sans Pro"/>
                <a:ea typeface="Playfair Display Bold"/>
              </a:rPr>
              <a:t>terme</a:t>
            </a:r>
            <a:endParaRPr lang="ru-RU" sz="2500" b="0" strike="noStrike" spc="-1" dirty="0">
              <a:latin typeface="Source Sans Pro"/>
            </a:endParaRPr>
          </a:p>
        </p:txBody>
      </p:sp>
      <p:sp>
        <p:nvSpPr>
          <p:cNvPr id="484" name="CustomShape 4"/>
          <p:cNvSpPr/>
          <p:nvPr/>
        </p:nvSpPr>
        <p:spPr>
          <a:xfrm>
            <a:off x="5726309" y="2081719"/>
            <a:ext cx="3760846" cy="3778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500" b="1" strike="noStrike" spc="-1" dirty="0" err="1">
                <a:solidFill>
                  <a:srgbClr val="023477"/>
                </a:solidFill>
                <a:latin typeface="Source Sans Pro"/>
                <a:ea typeface="Playfair Display Bold"/>
              </a:rPr>
              <a:t>Programme</a:t>
            </a:r>
            <a:r>
              <a:rPr lang="en-US" sz="2500" b="1" strike="noStrike" spc="-1" dirty="0">
                <a:solidFill>
                  <a:srgbClr val="023477"/>
                </a:solidFill>
                <a:latin typeface="Source Sans Pro"/>
                <a:ea typeface="Playfair Display Bold"/>
              </a:rPr>
              <a:t> à long </a:t>
            </a:r>
            <a:r>
              <a:rPr lang="en-US" sz="2500" b="1" strike="noStrike" spc="-1" dirty="0" err="1">
                <a:solidFill>
                  <a:srgbClr val="023477"/>
                </a:solidFill>
                <a:latin typeface="Source Sans Pro"/>
                <a:ea typeface="Playfair Display Bold"/>
              </a:rPr>
              <a:t>terme</a:t>
            </a:r>
            <a:endParaRPr lang="ru-RU" sz="2500" b="0" strike="noStrike" spc="-1" dirty="0">
              <a:latin typeface="Source Sans Pro"/>
            </a:endParaRPr>
          </a:p>
        </p:txBody>
      </p:sp>
      <p:sp>
        <p:nvSpPr>
          <p:cNvPr id="485" name="CustomShape 5"/>
          <p:cNvSpPr/>
          <p:nvPr/>
        </p:nvSpPr>
        <p:spPr>
          <a:xfrm>
            <a:off x="2551856" y="3398402"/>
            <a:ext cx="2518497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300" b="1" strike="noStrike" spc="-1" dirty="0" err="1">
                <a:solidFill>
                  <a:srgbClr val="023477"/>
                </a:solidFill>
                <a:latin typeface="Source Sans Pro"/>
                <a:ea typeface="Playfair Display Bold"/>
              </a:rPr>
              <a:t>Âge</a:t>
            </a:r>
            <a:endParaRPr lang="ru-RU" sz="2300" b="1" strike="noStrike" spc="-1" dirty="0">
              <a:latin typeface="Source Sans Pro"/>
            </a:endParaRPr>
          </a:p>
        </p:txBody>
      </p:sp>
      <p:sp>
        <p:nvSpPr>
          <p:cNvPr id="486" name="CustomShape 6"/>
          <p:cNvSpPr/>
          <p:nvPr/>
        </p:nvSpPr>
        <p:spPr>
          <a:xfrm>
            <a:off x="5472398" y="3212645"/>
            <a:ext cx="4388198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18 - 30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ans</a:t>
            </a:r>
            <a:endParaRPr lang="en-US" sz="2000" b="0" strike="noStrike" spc="-1" dirty="0">
              <a:solidFill>
                <a:srgbClr val="023477"/>
              </a:solidFill>
              <a:latin typeface="Source Sans Pro"/>
              <a:ea typeface="Open Sans SemiBold"/>
            </a:endParaRPr>
          </a:p>
          <a:p>
            <a:pPr algn="ctr">
              <a:lnSpc>
                <a:spcPts val="3076"/>
              </a:lnSpc>
            </a:pPr>
            <a:r>
              <a:rPr lang="en-US" sz="1400" spc="-1" dirty="0">
                <a:solidFill>
                  <a:srgbClr val="023477"/>
                </a:solidFill>
                <a:latin typeface="Source Sans Pro"/>
                <a:ea typeface="Open Sans SemiBold"/>
              </a:rPr>
              <a:t>(+30 possible, à </a:t>
            </a:r>
            <a:r>
              <a:rPr lang="en-US" sz="1400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discuter</a:t>
            </a:r>
            <a:r>
              <a:rPr lang="en-US" sz="1400" spc="-1" dirty="0">
                <a:solidFill>
                  <a:srgbClr val="023477"/>
                </a:solidFill>
                <a:latin typeface="Source Sans Pro"/>
                <a:ea typeface="Open Sans SemiBold"/>
              </a:rPr>
              <a:t>)</a:t>
            </a:r>
            <a:endParaRPr lang="ru-RU" sz="2000" b="0" strike="noStrike" spc="-1" dirty="0">
              <a:latin typeface="Source Sans Pro"/>
            </a:endParaRPr>
          </a:p>
        </p:txBody>
      </p:sp>
      <p:sp>
        <p:nvSpPr>
          <p:cNvPr id="488" name="CustomShape 8"/>
          <p:cNvSpPr/>
          <p:nvPr/>
        </p:nvSpPr>
        <p:spPr>
          <a:xfrm>
            <a:off x="2551856" y="4640762"/>
            <a:ext cx="133679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300" b="1" strike="noStrike" spc="-1" dirty="0">
                <a:solidFill>
                  <a:srgbClr val="023477"/>
                </a:solidFill>
                <a:latin typeface="Source Sans Pro"/>
                <a:ea typeface="Playfair Display Bold"/>
              </a:rPr>
              <a:t>Durée</a:t>
            </a:r>
            <a:endParaRPr lang="ru-RU" sz="2300" b="0" strike="noStrike" spc="-1" dirty="0">
              <a:latin typeface="Source Sans Pro"/>
            </a:endParaRPr>
          </a:p>
        </p:txBody>
      </p:sp>
      <p:sp>
        <p:nvSpPr>
          <p:cNvPr id="491" name="CustomShape 11"/>
          <p:cNvSpPr/>
          <p:nvPr/>
        </p:nvSpPr>
        <p:spPr>
          <a:xfrm>
            <a:off x="12216076" y="7317902"/>
            <a:ext cx="135216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flexible</a:t>
            </a:r>
            <a:endParaRPr lang="ru-RU" sz="2000" b="0" strike="noStrike" spc="-1" dirty="0">
              <a:latin typeface="Source Sans Pro"/>
            </a:endParaRPr>
          </a:p>
        </p:txBody>
      </p:sp>
      <p:sp>
        <p:nvSpPr>
          <p:cNvPr id="492" name="CustomShape 12"/>
          <p:cNvSpPr/>
          <p:nvPr/>
        </p:nvSpPr>
        <p:spPr>
          <a:xfrm>
            <a:off x="10914050" y="8583753"/>
            <a:ext cx="3943080" cy="78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8 semaines avant le départ souhaité</a:t>
            </a:r>
            <a:endParaRPr lang="ru-RU" sz="2000" b="0" strike="noStrike" spc="-1" dirty="0">
              <a:latin typeface="Source Sans Pro"/>
            </a:endParaRPr>
          </a:p>
        </p:txBody>
      </p:sp>
      <p:sp>
        <p:nvSpPr>
          <p:cNvPr id="496" name="CustomShape 16"/>
          <p:cNvSpPr/>
          <p:nvPr/>
        </p:nvSpPr>
        <p:spPr>
          <a:xfrm>
            <a:off x="11786216" y="4656996"/>
            <a:ext cx="203796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spc="-1" dirty="0">
                <a:solidFill>
                  <a:srgbClr val="023477"/>
                </a:solidFill>
                <a:latin typeface="Source Sans Pro"/>
                <a:ea typeface="Open Sans SemiBold"/>
              </a:rPr>
              <a:t>1</a:t>
            </a: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 - </a:t>
            </a:r>
            <a:r>
              <a:rPr lang="en-US" sz="2000" spc="-1" dirty="0">
                <a:solidFill>
                  <a:srgbClr val="023477"/>
                </a:solidFill>
                <a:latin typeface="Source Sans Pro"/>
                <a:ea typeface="Open Sans SemiBold"/>
              </a:rPr>
              <a:t>5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mois</a:t>
            </a:r>
            <a:endParaRPr lang="ru-RU" sz="2000" b="0" strike="noStrike" spc="-1" dirty="0" err="1">
              <a:latin typeface="Source Sans Pro"/>
            </a:endParaRPr>
          </a:p>
        </p:txBody>
      </p:sp>
      <p:sp>
        <p:nvSpPr>
          <p:cNvPr id="498" name="CustomShape 18"/>
          <p:cNvSpPr/>
          <p:nvPr/>
        </p:nvSpPr>
        <p:spPr>
          <a:xfrm>
            <a:off x="6604130" y="4655043"/>
            <a:ext cx="210456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6 - 12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mois</a:t>
            </a:r>
            <a:endParaRPr lang="ru-RU" sz="2000" b="0" strike="noStrike" spc="-1" dirty="0">
              <a:latin typeface="Source Sans Pro"/>
            </a:endParaRPr>
          </a:p>
        </p:txBody>
      </p:sp>
      <p:sp>
        <p:nvSpPr>
          <p:cNvPr id="499" name="CustomShape 19"/>
          <p:cNvSpPr/>
          <p:nvPr/>
        </p:nvSpPr>
        <p:spPr>
          <a:xfrm>
            <a:off x="5726309" y="7292885"/>
            <a:ext cx="4091716" cy="4438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Juillet/août </a:t>
            </a: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ou</a:t>
            </a: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 janvier/février</a:t>
            </a:r>
            <a:endParaRPr lang="ru-RU" sz="2000" b="0" strike="noStrike" spc="-1" dirty="0">
              <a:latin typeface="Source Sans Pro"/>
            </a:endParaRPr>
          </a:p>
        </p:txBody>
      </p:sp>
      <p:sp>
        <p:nvSpPr>
          <p:cNvPr id="500" name="CustomShape 20"/>
          <p:cNvSpPr/>
          <p:nvPr/>
        </p:nvSpPr>
        <p:spPr>
          <a:xfrm>
            <a:off x="5903930" y="8561211"/>
            <a:ext cx="3733560" cy="57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30 avril </a:t>
            </a: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ou</a:t>
            </a: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 31 octobre</a:t>
            </a:r>
            <a:endParaRPr lang="ru-RU" sz="2000" b="0" strike="noStrike" spc="-1" dirty="0">
              <a:latin typeface="Source Sans Pro"/>
            </a:endParaRPr>
          </a:p>
        </p:txBody>
      </p:sp>
      <p:sp>
        <p:nvSpPr>
          <p:cNvPr id="502" name="CustomShape 22"/>
          <p:cNvSpPr/>
          <p:nvPr/>
        </p:nvSpPr>
        <p:spPr>
          <a:xfrm>
            <a:off x="11733230" y="3445745"/>
            <a:ext cx="230472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min.18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ans</a:t>
            </a:r>
            <a:endParaRPr lang="ru-RU" sz="2000" b="0" strike="noStrike" spc="-1" dirty="0">
              <a:latin typeface="Source Sans Pro"/>
            </a:endParaRPr>
          </a:p>
        </p:txBody>
      </p:sp>
      <p:sp>
        <p:nvSpPr>
          <p:cNvPr id="503" name="CustomShape 23"/>
          <p:cNvSpPr/>
          <p:nvPr/>
        </p:nvSpPr>
        <p:spPr>
          <a:xfrm>
            <a:off x="2551856" y="5974382"/>
            <a:ext cx="1352647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300" b="1" strike="noStrike" spc="-1" err="1">
                <a:solidFill>
                  <a:srgbClr val="023477"/>
                </a:solidFill>
                <a:latin typeface="Source Sans Pro"/>
                <a:ea typeface="Playfair Display Bold"/>
              </a:rPr>
              <a:t>Coûts</a:t>
            </a:r>
            <a:endParaRPr lang="ru-RU" sz="2300" b="0" strike="noStrike" spc="-1">
              <a:latin typeface="Source Sans Pro"/>
            </a:endParaRPr>
          </a:p>
        </p:txBody>
      </p:sp>
      <p:sp>
        <p:nvSpPr>
          <p:cNvPr id="504" name="CustomShape 24"/>
          <p:cNvSpPr/>
          <p:nvPr/>
        </p:nvSpPr>
        <p:spPr>
          <a:xfrm>
            <a:off x="2551856" y="7137521"/>
            <a:ext cx="208548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300" b="1" strike="noStrike" spc="-1">
                <a:solidFill>
                  <a:srgbClr val="023477"/>
                </a:solidFill>
                <a:latin typeface="Source Sans Pro"/>
                <a:ea typeface="Playfair Display Bold"/>
              </a:rPr>
              <a:t>Dates</a:t>
            </a:r>
            <a:r>
              <a:rPr lang="en-US" sz="2300" b="1" spc="-1">
                <a:solidFill>
                  <a:srgbClr val="023477"/>
                </a:solidFill>
                <a:latin typeface="Source Sans Pro"/>
                <a:ea typeface="Playfair Display Bold"/>
              </a:rPr>
              <a:t> </a:t>
            </a:r>
            <a:endParaRPr lang="en-US" sz="2300" b="1" strike="noStrike" spc="-1">
              <a:solidFill>
                <a:srgbClr val="023477"/>
              </a:solidFill>
              <a:latin typeface="Source Sans Pro"/>
              <a:ea typeface="Playfair Display Bold"/>
            </a:endParaRPr>
          </a:p>
          <a:p>
            <a:pPr>
              <a:lnSpc>
                <a:spcPts val="2999"/>
              </a:lnSpc>
            </a:pPr>
            <a:r>
              <a:rPr lang="en-US" sz="2300" b="1" strike="noStrike" spc="-1">
                <a:solidFill>
                  <a:srgbClr val="023477"/>
                </a:solidFill>
                <a:latin typeface="Source Sans Pro"/>
                <a:ea typeface="Playfair Display Bold"/>
              </a:rPr>
              <a:t>de </a:t>
            </a:r>
            <a:r>
              <a:rPr lang="en-US" sz="2300" b="1" strike="noStrike" spc="-1" err="1">
                <a:solidFill>
                  <a:srgbClr val="023477"/>
                </a:solidFill>
                <a:latin typeface="Source Sans Pro"/>
                <a:ea typeface="Playfair Display Bold"/>
              </a:rPr>
              <a:t>départ</a:t>
            </a:r>
            <a:endParaRPr lang="ru-RU" sz="2300" b="0" strike="noStrike" spc="-1">
              <a:latin typeface="Source Sans Pro"/>
            </a:endParaRPr>
          </a:p>
        </p:txBody>
      </p:sp>
      <p:sp>
        <p:nvSpPr>
          <p:cNvPr id="505" name="CustomShape 25"/>
          <p:cNvSpPr/>
          <p:nvPr/>
        </p:nvSpPr>
        <p:spPr>
          <a:xfrm>
            <a:off x="2555551" y="8700481"/>
            <a:ext cx="2959274" cy="4154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300" b="1" strike="noStrike" spc="-1">
                <a:solidFill>
                  <a:srgbClr val="023477"/>
                </a:solidFill>
                <a:latin typeface="Source Sans Pro"/>
                <a:ea typeface="Playfair Display Bold"/>
              </a:rPr>
              <a:t>Date </a:t>
            </a:r>
            <a:r>
              <a:rPr lang="en-US" sz="2300" b="1" strike="noStrike" spc="-1" err="1">
                <a:solidFill>
                  <a:srgbClr val="023477"/>
                </a:solidFill>
                <a:latin typeface="Source Sans Pro"/>
                <a:ea typeface="Playfair Display Bold"/>
              </a:rPr>
              <a:t>limite</a:t>
            </a:r>
            <a:r>
              <a:rPr lang="en-US" sz="2300" b="1" strike="noStrike" spc="-1" dirty="0">
                <a:solidFill>
                  <a:srgbClr val="023477"/>
                </a:solidFill>
                <a:latin typeface="Source Sans Pro"/>
                <a:ea typeface="Playfair Display Bold"/>
              </a:rPr>
              <a:t> </a:t>
            </a:r>
            <a:r>
              <a:rPr lang="en-US" sz="2300" b="1" strike="noStrike" spc="-1" err="1">
                <a:solidFill>
                  <a:srgbClr val="023477"/>
                </a:solidFill>
                <a:latin typeface="Source Sans Pro"/>
                <a:ea typeface="Playfair Display Bold"/>
              </a:rPr>
              <a:t>d'inscription</a:t>
            </a:r>
            <a:endParaRPr lang="ru-RU" sz="2300" b="0" strike="noStrike" spc="-1">
              <a:latin typeface="Source Sans Pro"/>
            </a:endParaRPr>
          </a:p>
        </p:txBody>
      </p:sp>
      <p:sp>
        <p:nvSpPr>
          <p:cNvPr id="42" name="CustomShape 7">
            <a:extLst>
              <a:ext uri="{FF2B5EF4-FFF2-40B4-BE49-F238E27FC236}">
                <a16:creationId xmlns:a16="http://schemas.microsoft.com/office/drawing/2014/main" id="{EDA1685D-095F-40D0-8943-98E55A811EDD}"/>
              </a:ext>
            </a:extLst>
          </p:cNvPr>
          <p:cNvSpPr/>
          <p:nvPr/>
        </p:nvSpPr>
        <p:spPr>
          <a:xfrm>
            <a:off x="4778762" y="5612042"/>
            <a:ext cx="5438336" cy="14004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100 CHF frais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d'inscription</a:t>
            </a:r>
            <a:endParaRPr lang="en-US" sz="2000" b="0" strike="noStrike" spc="-1" dirty="0">
              <a:solidFill>
                <a:srgbClr val="023477"/>
              </a:solidFill>
              <a:latin typeface="Source Sans Pro"/>
              <a:ea typeface="Open Sans SemiBold"/>
            </a:endParaRPr>
          </a:p>
          <a:p>
            <a:pPr algn="ctr"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CHF </a:t>
            </a:r>
            <a:r>
              <a:rPr lang="en-US" sz="2000" spc="-1" dirty="0">
                <a:solidFill>
                  <a:srgbClr val="023477"/>
                </a:solidFill>
                <a:latin typeface="Source Sans Pro"/>
                <a:ea typeface="Open Sans SemiBold"/>
              </a:rPr>
              <a:t>7'500/6</a:t>
            </a: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mois</a:t>
            </a:r>
            <a:endParaRPr lang="en-US" sz="2000" b="0" strike="noStrike" spc="-1" dirty="0">
              <a:solidFill>
                <a:srgbClr val="023477"/>
              </a:solidFill>
              <a:latin typeface="Source Sans Pro"/>
              <a:ea typeface="Open Sans SemiBold"/>
            </a:endParaRPr>
          </a:p>
          <a:p>
            <a:pPr algn="ctr"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CHF 12’5</a:t>
            </a:r>
            <a:r>
              <a:rPr lang="en-US" sz="2000" spc="-1" dirty="0">
                <a:solidFill>
                  <a:srgbClr val="023477"/>
                </a:solidFill>
                <a:latin typeface="Source Sans Pro"/>
                <a:ea typeface="Open Sans SemiBold"/>
              </a:rPr>
              <a:t>00/12</a:t>
            </a: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mois</a:t>
            </a:r>
            <a:endParaRPr lang="en-US" sz="2000" b="0" strike="noStrike" spc="-1" dirty="0">
              <a:solidFill>
                <a:srgbClr val="023477"/>
              </a:solidFill>
              <a:latin typeface="Source Sans Pro"/>
              <a:ea typeface="Open Sans SemiBold"/>
            </a:endParaRPr>
          </a:p>
          <a:p>
            <a:pPr algn="ctr">
              <a:lnSpc>
                <a:spcPts val="3076"/>
              </a:lnSpc>
            </a:pPr>
            <a:endParaRPr lang="en-US" sz="2000" spc="-1" dirty="0">
              <a:solidFill>
                <a:srgbClr val="023477"/>
              </a:solidFill>
              <a:latin typeface="Source Sans Pro"/>
              <a:ea typeface="Open Sans SemiBold"/>
            </a:endParaRPr>
          </a:p>
          <a:p>
            <a:pPr algn="ctr">
              <a:lnSpc>
                <a:spcPts val="3076"/>
              </a:lnSpc>
            </a:pPr>
            <a:endParaRPr lang="ru-RU" sz="2000" b="0" strike="noStrike" spc="-1" dirty="0">
              <a:latin typeface="Source Sans Pro"/>
            </a:endParaRPr>
          </a:p>
        </p:txBody>
      </p:sp>
      <p:sp>
        <p:nvSpPr>
          <p:cNvPr id="43" name="CustomShape 15">
            <a:extLst>
              <a:ext uri="{FF2B5EF4-FFF2-40B4-BE49-F238E27FC236}">
                <a16:creationId xmlns:a16="http://schemas.microsoft.com/office/drawing/2014/main" id="{61EF4D6C-78AE-4568-A194-226F61C5C9AA}"/>
              </a:ext>
            </a:extLst>
          </p:cNvPr>
          <p:cNvSpPr/>
          <p:nvPr/>
        </p:nvSpPr>
        <p:spPr>
          <a:xfrm>
            <a:off x="6117517" y="6702335"/>
            <a:ext cx="422856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3076"/>
              </a:lnSpc>
            </a:pPr>
            <a:endParaRPr lang="en-US" sz="2000" b="0" strike="noStrike" spc="-1" dirty="0">
              <a:solidFill>
                <a:srgbClr val="023477"/>
              </a:solidFill>
              <a:latin typeface="Source Sans Pro"/>
              <a:ea typeface="Open Sans SemiBold"/>
            </a:endParaRPr>
          </a:p>
        </p:txBody>
      </p:sp>
      <p:sp>
        <p:nvSpPr>
          <p:cNvPr id="44" name="CustomShape 9">
            <a:extLst>
              <a:ext uri="{FF2B5EF4-FFF2-40B4-BE49-F238E27FC236}">
                <a16:creationId xmlns:a16="http://schemas.microsoft.com/office/drawing/2014/main" id="{EF30DB58-DE9C-411C-BA09-29D402482795}"/>
              </a:ext>
            </a:extLst>
          </p:cNvPr>
          <p:cNvSpPr/>
          <p:nvPr/>
        </p:nvSpPr>
        <p:spPr>
          <a:xfrm>
            <a:off x="10449012" y="5887651"/>
            <a:ext cx="4886287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CHF 2’000/</a:t>
            </a:r>
            <a:r>
              <a:rPr lang="en-US" sz="2000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m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ois</a:t>
            </a: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 (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sauf</a:t>
            </a: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Irlande</a:t>
            </a: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,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Etats</a:t>
            </a: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-Unis)</a:t>
            </a:r>
            <a:endParaRPr lang="ru-RU" sz="2000" b="0" strike="noStrike" spc="-1" dirty="0">
              <a:latin typeface="Source Sans Pro"/>
            </a:endParaRPr>
          </a:p>
        </p:txBody>
      </p:sp>
      <p:sp>
        <p:nvSpPr>
          <p:cNvPr id="45" name="CustomShape 7">
            <a:extLst>
              <a:ext uri="{FF2B5EF4-FFF2-40B4-BE49-F238E27FC236}">
                <a16:creationId xmlns:a16="http://schemas.microsoft.com/office/drawing/2014/main" id="{7E9C7EBB-68B1-4933-BA0A-A6273E6F2CE4}"/>
              </a:ext>
            </a:extLst>
          </p:cNvPr>
          <p:cNvSpPr/>
          <p:nvPr/>
        </p:nvSpPr>
        <p:spPr>
          <a:xfrm>
            <a:off x="11264975" y="5441130"/>
            <a:ext cx="444780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100 CHF frais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d'inscription</a:t>
            </a:r>
            <a:endParaRPr lang="en-US" sz="2000" b="0" strike="noStrike" spc="-1" dirty="0">
              <a:solidFill>
                <a:srgbClr val="023477"/>
              </a:solidFill>
              <a:latin typeface="Source Sans Pro"/>
              <a:ea typeface="Open Sans SemiBold"/>
            </a:endParaRPr>
          </a:p>
        </p:txBody>
      </p:sp>
      <p:sp>
        <p:nvSpPr>
          <p:cNvPr id="46" name="CustomShape 9">
            <a:extLst>
              <a:ext uri="{FF2B5EF4-FFF2-40B4-BE49-F238E27FC236}">
                <a16:creationId xmlns:a16="http://schemas.microsoft.com/office/drawing/2014/main" id="{8B4AA5A2-307E-4999-AAF6-EAF64D8C2568}"/>
              </a:ext>
            </a:extLst>
          </p:cNvPr>
          <p:cNvSpPr/>
          <p:nvPr/>
        </p:nvSpPr>
        <p:spPr>
          <a:xfrm>
            <a:off x="10241282" y="6354279"/>
            <a:ext cx="5138896" cy="7789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fr-FR" sz="2000" spc="-1" dirty="0">
                <a:solidFill>
                  <a:srgbClr val="023477"/>
                </a:solidFill>
                <a:latin typeface="Source Sans Pro"/>
                <a:ea typeface="Open Sans SemiBold"/>
              </a:rPr>
              <a:t>300 </a:t>
            </a: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CHF par semaine supplémentaire</a:t>
            </a:r>
            <a:r>
              <a:rPr lang="fr-FR" sz="2000" spc="-1" dirty="0">
                <a:solidFill>
                  <a:srgbClr val="023477"/>
                </a:solidFill>
                <a:latin typeface="Source Sans Pro"/>
                <a:ea typeface="Open Sans SemiBold"/>
              </a:rPr>
              <a:t> </a:t>
            </a:r>
            <a:endParaRPr lang="ru-RU" sz="2000" spc="-1" dirty="0">
              <a:solidFill>
                <a:srgbClr val="000000"/>
              </a:solidFill>
              <a:latin typeface="Source Sans Pro"/>
              <a:ea typeface="Open Sans Semi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Object 2" descr="preencoded.png"/>
          <p:cNvPicPr/>
          <p:nvPr/>
        </p:nvPicPr>
        <p:blipFill>
          <a:blip r:embed="rId3"/>
          <a:stretch/>
        </p:blipFill>
        <p:spPr>
          <a:xfrm>
            <a:off x="-1469" y="0"/>
            <a:ext cx="16631309" cy="8021782"/>
          </a:xfrm>
          <a:prstGeom prst="rect">
            <a:avLst/>
          </a:prstGeom>
          <a:ln>
            <a:noFill/>
          </a:ln>
        </p:spPr>
      </p:pic>
      <p:pic>
        <p:nvPicPr>
          <p:cNvPr id="508" name="Object 3" descr="preencoded.png"/>
          <p:cNvPicPr/>
          <p:nvPr/>
        </p:nvPicPr>
        <p:blipFill>
          <a:blip r:embed="rId4"/>
          <a:stretch/>
        </p:blipFill>
        <p:spPr>
          <a:xfrm>
            <a:off x="16192440" y="9001080"/>
            <a:ext cx="1657080" cy="837720"/>
          </a:xfrm>
          <a:prstGeom prst="rect">
            <a:avLst/>
          </a:prstGeom>
          <a:ln>
            <a:noFill/>
          </a:ln>
        </p:spPr>
      </p:pic>
      <p:sp>
        <p:nvSpPr>
          <p:cNvPr id="512" name="CustomShape 1"/>
          <p:cNvSpPr/>
          <p:nvPr/>
        </p:nvSpPr>
        <p:spPr>
          <a:xfrm>
            <a:off x="4059255" y="5905045"/>
            <a:ext cx="4230180" cy="61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2252"/>
              </a:lnSpc>
            </a:pPr>
            <a:r>
              <a:rPr lang="fr-FR" sz="2000" spc="-2" dirty="0">
                <a:solidFill>
                  <a:srgbClr val="FFFFFF"/>
                </a:solidFill>
                <a:latin typeface="Source Sans Pro"/>
                <a:ea typeface="Playfair Display Regular"/>
              </a:rPr>
              <a:t>Directrice ICYE Suisse</a:t>
            </a:r>
          </a:p>
          <a:p>
            <a:pPr algn="ctr">
              <a:lnSpc>
                <a:spcPts val="2252"/>
              </a:lnSpc>
            </a:pPr>
            <a:r>
              <a:rPr lang="fr-FR" sz="2000" spc="-2" dirty="0">
                <a:solidFill>
                  <a:srgbClr val="FFFFFF"/>
                </a:solidFill>
                <a:latin typeface="Source Sans Pro"/>
                <a:ea typeface="Playfair Display Regular"/>
              </a:rPr>
              <a:t>Programme à long-terme</a:t>
            </a:r>
          </a:p>
        </p:txBody>
      </p:sp>
      <p:sp>
        <p:nvSpPr>
          <p:cNvPr id="515" name="CustomShape 4"/>
          <p:cNvSpPr/>
          <p:nvPr/>
        </p:nvSpPr>
        <p:spPr>
          <a:xfrm>
            <a:off x="4336204" y="7034279"/>
            <a:ext cx="3946737" cy="54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en-US" sz="2000" b="1" spc="-2" dirty="0">
                <a:solidFill>
                  <a:srgbClr val="FFFFFF"/>
                </a:solidFill>
                <a:latin typeface="Source Sans Pro"/>
                <a:ea typeface="Playfair Display Bold"/>
              </a:rPr>
              <a:t>hester.breitenmoser_pm@icye.ch</a:t>
            </a:r>
            <a:endParaRPr lang="ru-RU" sz="2000" spc="-2">
              <a:latin typeface="Source Sans Pro"/>
              <a:ea typeface="Source Sans Pro"/>
            </a:endParaRPr>
          </a:p>
        </p:txBody>
      </p:sp>
      <p:sp>
        <p:nvSpPr>
          <p:cNvPr id="518" name="CustomShape 7"/>
          <p:cNvSpPr/>
          <p:nvPr/>
        </p:nvSpPr>
        <p:spPr>
          <a:xfrm>
            <a:off x="4226277" y="5463134"/>
            <a:ext cx="4309551" cy="7334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3000" b="1" spc="-2" dirty="0">
                <a:solidFill>
                  <a:srgbClr val="FFFFFF"/>
                </a:solidFill>
                <a:latin typeface="Source Sans Pro"/>
                <a:ea typeface="Playfair Display Bold"/>
              </a:rPr>
              <a:t>Hester Breitenmoser </a:t>
            </a:r>
            <a:endParaRPr lang="ru-RU" sz="3000" spc="-2">
              <a:latin typeface="Source Sans Pro"/>
              <a:ea typeface="Source Sans Pro"/>
            </a:endParaRPr>
          </a:p>
        </p:txBody>
      </p:sp>
      <p:sp>
        <p:nvSpPr>
          <p:cNvPr id="522" name="CustomShape 11"/>
          <p:cNvSpPr/>
          <p:nvPr/>
        </p:nvSpPr>
        <p:spPr>
          <a:xfrm>
            <a:off x="13629" y="8472101"/>
            <a:ext cx="4144191" cy="78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5475"/>
              </a:lnSpc>
            </a:pPr>
            <a:r>
              <a:rPr lang="en-US" sz="4100" b="1" spc="-2" dirty="0">
                <a:solidFill>
                  <a:srgbClr val="023477"/>
                </a:solidFill>
                <a:latin typeface="Source Sans Pro"/>
                <a:ea typeface="Playfair Display Bold"/>
              </a:rPr>
              <a:t>Contact</a:t>
            </a:r>
            <a:endParaRPr lang="ru-RU" sz="4100" spc="-2">
              <a:latin typeface="Source Sans Pro"/>
              <a:ea typeface="Source Sans Pro"/>
            </a:endParaRPr>
          </a:p>
        </p:txBody>
      </p:sp>
      <p:sp>
        <p:nvSpPr>
          <p:cNvPr id="523" name="CustomShape 12"/>
          <p:cNvSpPr/>
          <p:nvPr/>
        </p:nvSpPr>
        <p:spPr>
          <a:xfrm>
            <a:off x="4059255" y="8397959"/>
            <a:ext cx="4352400" cy="14408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SemiBold"/>
              </a:rPr>
              <a:t>Site internet:</a:t>
            </a: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Regular"/>
              </a:rPr>
              <a:t> </a:t>
            </a: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Regular"/>
                <a:hlinkClick r:id="rId5"/>
              </a:rPr>
              <a:t>www.icye.ch</a:t>
            </a:r>
            <a:endParaRPr lang="en-US" sz="2000" spc="-2" dirty="0">
              <a:solidFill>
                <a:srgbClr val="023477"/>
              </a:solidFill>
              <a:latin typeface="Source Sans Pro"/>
              <a:ea typeface="Open Sans Regular"/>
            </a:endParaRPr>
          </a:p>
          <a:p>
            <a:pPr>
              <a:lnSpc>
                <a:spcPct val="150000"/>
              </a:lnSpc>
            </a:pP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SemiBold"/>
              </a:rPr>
              <a:t>Email: </a:t>
            </a: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Regular"/>
              </a:rPr>
              <a:t>info@icye.ch</a:t>
            </a:r>
            <a:endParaRPr lang="de-CH" sz="2000" spc="-2">
              <a:latin typeface="Source Sans Pro"/>
              <a:ea typeface="Source Sans Pro"/>
            </a:endParaRPr>
          </a:p>
        </p:txBody>
      </p:sp>
      <p:sp>
        <p:nvSpPr>
          <p:cNvPr id="525" name="CustomShape 14"/>
          <p:cNvSpPr/>
          <p:nvPr/>
        </p:nvSpPr>
        <p:spPr>
          <a:xfrm>
            <a:off x="8128610" y="8467740"/>
            <a:ext cx="4352400" cy="106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spc="-2" dirty="0" err="1">
                <a:solidFill>
                  <a:srgbClr val="023477"/>
                </a:solidFill>
                <a:latin typeface="Source Sans Pro"/>
                <a:ea typeface="Open Sans SemiBold"/>
              </a:rPr>
              <a:t>Téléphone</a:t>
            </a: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SemiBold"/>
              </a:rPr>
              <a:t>:</a:t>
            </a: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Regular"/>
              </a:rPr>
              <a:t> +41 (0)31 371 77 80</a:t>
            </a:r>
            <a:endParaRPr lang="de-CH" sz="2000" spc="-2">
              <a:latin typeface="Source Sans Pro"/>
              <a:ea typeface="Source Sans Pro"/>
            </a:endParaRPr>
          </a:p>
          <a:p>
            <a:pPr>
              <a:lnSpc>
                <a:spcPct val="150000"/>
              </a:lnSpc>
            </a:pPr>
            <a:r>
              <a:rPr lang="en-US" sz="2000" spc="-2" dirty="0" err="1">
                <a:solidFill>
                  <a:srgbClr val="023477"/>
                </a:solidFill>
                <a:latin typeface="Source Sans Pro"/>
                <a:ea typeface="Open Sans SemiBold"/>
              </a:rPr>
              <a:t>Whatsapp</a:t>
            </a: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SemiBold"/>
              </a:rPr>
              <a:t>:</a:t>
            </a: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Regular"/>
              </a:rPr>
              <a:t> +41 (0)77 527 51 72</a:t>
            </a:r>
            <a:endParaRPr lang="ru-RU" sz="2000" spc="-2">
              <a:latin typeface="Source Sans Pro"/>
              <a:ea typeface="Source Sans Pro"/>
            </a:endParaRPr>
          </a:p>
        </p:txBody>
      </p:sp>
      <p:sp>
        <p:nvSpPr>
          <p:cNvPr id="526" name="CustomShape 15"/>
          <p:cNvSpPr/>
          <p:nvPr/>
        </p:nvSpPr>
        <p:spPr>
          <a:xfrm>
            <a:off x="12277440" y="8467740"/>
            <a:ext cx="4352400" cy="106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SemiBold"/>
              </a:rPr>
              <a:t>Facebook:</a:t>
            </a: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Regular"/>
              </a:rPr>
              <a:t>  ICYE Switzerland </a:t>
            </a:r>
          </a:p>
          <a:p>
            <a:pPr>
              <a:lnSpc>
                <a:spcPct val="150000"/>
              </a:lnSpc>
            </a:pP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SemiBold"/>
              </a:rPr>
              <a:t>Instagram:</a:t>
            </a: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Regular"/>
              </a:rPr>
              <a:t> @icye_Switzerland</a:t>
            </a:r>
          </a:p>
        </p:txBody>
      </p:sp>
      <p:sp>
        <p:nvSpPr>
          <p:cNvPr id="24" name="CustomShape 9">
            <a:extLst>
              <a:ext uri="{FF2B5EF4-FFF2-40B4-BE49-F238E27FC236}">
                <a16:creationId xmlns:a16="http://schemas.microsoft.com/office/drawing/2014/main" id="{74A710F7-4FC9-4BDE-A652-13F1A5351C27}"/>
              </a:ext>
            </a:extLst>
          </p:cNvPr>
          <p:cNvSpPr/>
          <p:nvPr/>
        </p:nvSpPr>
        <p:spPr>
          <a:xfrm>
            <a:off x="9342175" y="5466444"/>
            <a:ext cx="3514589" cy="4827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3000" b="1" spc="-2" dirty="0">
                <a:solidFill>
                  <a:srgbClr val="FFFFFF"/>
                </a:solidFill>
                <a:latin typeface="Source Sans Pro"/>
                <a:ea typeface="Playfair Display Bold"/>
              </a:rPr>
              <a:t>Lucie Carrasco</a:t>
            </a:r>
            <a:endParaRPr lang="en-US" sz="3000" b="1" spc="-2" dirty="0">
              <a:solidFill>
                <a:srgbClr val="FFFFFF"/>
              </a:solidFill>
              <a:latin typeface="Source Sans Pro"/>
              <a:ea typeface="Source Sans Pro"/>
            </a:endParaRPr>
          </a:p>
        </p:txBody>
      </p:sp>
      <p:sp>
        <p:nvSpPr>
          <p:cNvPr id="25" name="CustomShape 2">
            <a:extLst>
              <a:ext uri="{FF2B5EF4-FFF2-40B4-BE49-F238E27FC236}">
                <a16:creationId xmlns:a16="http://schemas.microsoft.com/office/drawing/2014/main" id="{204B2174-7EBE-42B6-8963-D477E60ABF7C}"/>
              </a:ext>
            </a:extLst>
          </p:cNvPr>
          <p:cNvSpPr/>
          <p:nvPr/>
        </p:nvSpPr>
        <p:spPr>
          <a:xfrm>
            <a:off x="9644777" y="5928106"/>
            <a:ext cx="2923920" cy="54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/>
            <a:r>
              <a:rPr lang="en-US" sz="2000" spc="-2" dirty="0" err="1">
                <a:solidFill>
                  <a:srgbClr val="FFFFFF"/>
                </a:solidFill>
                <a:latin typeface="Source Sans Pro"/>
                <a:ea typeface="+mn-lt"/>
                <a:cs typeface="+mn-lt"/>
              </a:rPr>
              <a:t>Programme</a:t>
            </a:r>
            <a:r>
              <a:rPr lang="en-US" sz="2000" spc="-2" dirty="0">
                <a:solidFill>
                  <a:srgbClr val="FFFFFF"/>
                </a:solidFill>
                <a:latin typeface="Source Sans Pro"/>
                <a:ea typeface="+mn-lt"/>
                <a:cs typeface="+mn-lt"/>
              </a:rPr>
              <a:t> à court-</a:t>
            </a:r>
            <a:r>
              <a:rPr lang="en-US" sz="2000" spc="-2" dirty="0" err="1">
                <a:solidFill>
                  <a:srgbClr val="FFFFFF"/>
                </a:solidFill>
                <a:latin typeface="Source Sans Pro"/>
                <a:ea typeface="+mn-lt"/>
                <a:cs typeface="+mn-lt"/>
              </a:rPr>
              <a:t>terme</a:t>
            </a:r>
            <a:endParaRPr lang="en-US" sz="2000" spc="-2" dirty="0">
              <a:solidFill>
                <a:srgbClr val="FFFFFF"/>
              </a:solidFill>
              <a:latin typeface="Source Sans Pro"/>
              <a:ea typeface="+mn-lt"/>
              <a:cs typeface="+mn-lt"/>
            </a:endParaRPr>
          </a:p>
          <a:p>
            <a:pPr algn="ctr"/>
            <a:endParaRPr lang="en-US" sz="2000" spc="-2" dirty="0">
              <a:solidFill>
                <a:srgbClr val="FFFFFF"/>
              </a:solidFill>
              <a:latin typeface="Source Sans Pro"/>
              <a:ea typeface="Source Sans Pro"/>
              <a:cs typeface="Arial"/>
            </a:endParaRPr>
          </a:p>
        </p:txBody>
      </p:sp>
      <p:sp>
        <p:nvSpPr>
          <p:cNvPr id="27" name="CustomShape 3">
            <a:extLst>
              <a:ext uri="{FF2B5EF4-FFF2-40B4-BE49-F238E27FC236}">
                <a16:creationId xmlns:a16="http://schemas.microsoft.com/office/drawing/2014/main" id="{A3DCFC7C-1817-41A8-B411-28392DC90707}"/>
              </a:ext>
            </a:extLst>
          </p:cNvPr>
          <p:cNvSpPr/>
          <p:nvPr/>
        </p:nvSpPr>
        <p:spPr>
          <a:xfrm>
            <a:off x="9639297" y="7046143"/>
            <a:ext cx="2923920" cy="54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en-US" sz="2000" b="1" spc="-2" dirty="0">
                <a:solidFill>
                  <a:srgbClr val="FFFFFF"/>
                </a:solidFill>
                <a:latin typeface="Source Sans Pro"/>
                <a:ea typeface="Playfair Display Bold"/>
              </a:rPr>
              <a:t>lucie.carrasco@icye.ch</a:t>
            </a:r>
            <a:endParaRPr lang="ru-RU" sz="2000" spc="-2">
              <a:latin typeface="Source Sans Pro"/>
              <a:ea typeface="Source Sans Pro"/>
            </a:endParaRPr>
          </a:p>
        </p:txBody>
      </p:sp>
      <p:pic>
        <p:nvPicPr>
          <p:cNvPr id="6" name="Imagem 5" descr="Uma imagem com pessoa, interior, pose&#10;&#10;Descrição gerada automaticamente">
            <a:extLst>
              <a:ext uri="{FF2B5EF4-FFF2-40B4-BE49-F238E27FC236}">
                <a16:creationId xmlns:a16="http://schemas.microsoft.com/office/drawing/2014/main" id="{C3B5D672-EAF5-6C7F-AF60-6105697C4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23" y="1646334"/>
            <a:ext cx="3075561" cy="3075561"/>
          </a:xfrm>
          <a:prstGeom prst="rect">
            <a:avLst/>
          </a:prstGeom>
        </p:spPr>
      </p:pic>
      <p:pic>
        <p:nvPicPr>
          <p:cNvPr id="8" name="Imagem 7" descr="Uma imagem com pessoa, sorriso, pose&#10;&#10;Descrição gerada automaticamente">
            <a:extLst>
              <a:ext uri="{FF2B5EF4-FFF2-40B4-BE49-F238E27FC236}">
                <a16:creationId xmlns:a16="http://schemas.microsoft.com/office/drawing/2014/main" id="{43827512-90F3-B9F7-102D-25A3B8DB9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02" y="1667806"/>
            <a:ext cx="3029274" cy="303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8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4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Object 1" descr="preencoded.png"/>
          <p:cNvPicPr/>
          <p:nvPr/>
        </p:nvPicPr>
        <p:blipFill>
          <a:blip r:embed="rId3"/>
          <a:stretch/>
        </p:blipFill>
        <p:spPr>
          <a:xfrm>
            <a:off x="0" y="3352860"/>
            <a:ext cx="18306720" cy="6953040"/>
          </a:xfrm>
          <a:prstGeom prst="rect">
            <a:avLst/>
          </a:prstGeom>
          <a:ln>
            <a:noFill/>
          </a:ln>
        </p:spPr>
      </p:pic>
      <p:pic>
        <p:nvPicPr>
          <p:cNvPr id="78" name="Object 2" descr="preencoded.png"/>
          <p:cNvPicPr/>
          <p:nvPr/>
        </p:nvPicPr>
        <p:blipFill>
          <a:blip r:embed="rId4"/>
          <a:stretch/>
        </p:blipFill>
        <p:spPr>
          <a:xfrm>
            <a:off x="16354440" y="910584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79" name="Object 3" descr="preencoded.png"/>
          <p:cNvPicPr/>
          <p:nvPr/>
        </p:nvPicPr>
        <p:blipFill>
          <a:blip r:embed="rId5"/>
          <a:stretch/>
        </p:blipFill>
        <p:spPr>
          <a:xfrm>
            <a:off x="914400" y="4048806"/>
            <a:ext cx="75960" cy="1428480"/>
          </a:xfrm>
          <a:prstGeom prst="rect">
            <a:avLst/>
          </a:prstGeom>
          <a:solidFill>
            <a:srgbClr val="D9F0FF"/>
          </a:solidFill>
          <a:ln>
            <a:noFill/>
          </a:ln>
        </p:spPr>
      </p:pic>
      <p:pic>
        <p:nvPicPr>
          <p:cNvPr id="80" name="Object 4" descr="preencoded.png"/>
          <p:cNvPicPr/>
          <p:nvPr/>
        </p:nvPicPr>
        <p:blipFill>
          <a:blip r:embed="rId6"/>
          <a:stretch/>
        </p:blipFill>
        <p:spPr>
          <a:xfrm>
            <a:off x="2962440" y="5810400"/>
            <a:ext cx="75960" cy="1447560"/>
          </a:xfrm>
          <a:prstGeom prst="rect">
            <a:avLst/>
          </a:prstGeom>
          <a:ln>
            <a:noFill/>
          </a:ln>
        </p:spPr>
      </p:pic>
      <p:pic>
        <p:nvPicPr>
          <p:cNvPr id="81" name="Object 5" descr="preencoded.png"/>
          <p:cNvPicPr/>
          <p:nvPr/>
        </p:nvPicPr>
        <p:blipFill>
          <a:blip r:embed="rId5"/>
          <a:stretch/>
        </p:blipFill>
        <p:spPr>
          <a:xfrm>
            <a:off x="5527598" y="3333600"/>
            <a:ext cx="75960" cy="1428480"/>
          </a:xfrm>
          <a:prstGeom prst="rect">
            <a:avLst/>
          </a:prstGeom>
          <a:ln>
            <a:noFill/>
          </a:ln>
        </p:spPr>
      </p:pic>
      <p:pic>
        <p:nvPicPr>
          <p:cNvPr id="82" name="Object 6" descr="preencoded.png"/>
          <p:cNvPicPr/>
          <p:nvPr/>
        </p:nvPicPr>
        <p:blipFill>
          <a:blip r:embed="rId6"/>
          <a:stretch/>
        </p:blipFill>
        <p:spPr>
          <a:xfrm>
            <a:off x="6848640" y="6819840"/>
            <a:ext cx="75960" cy="1447560"/>
          </a:xfrm>
          <a:prstGeom prst="rect">
            <a:avLst/>
          </a:prstGeom>
          <a:ln>
            <a:noFill/>
          </a:ln>
        </p:spPr>
      </p:pic>
      <p:pic>
        <p:nvPicPr>
          <p:cNvPr id="83" name="Object 7" descr="preencoded.png"/>
          <p:cNvPicPr/>
          <p:nvPr/>
        </p:nvPicPr>
        <p:blipFill>
          <a:blip r:embed="rId5"/>
          <a:stretch/>
        </p:blipFill>
        <p:spPr>
          <a:xfrm>
            <a:off x="10172880" y="3711802"/>
            <a:ext cx="75960" cy="1447560"/>
          </a:xfrm>
          <a:prstGeom prst="rect">
            <a:avLst/>
          </a:prstGeom>
          <a:solidFill>
            <a:srgbClr val="D9F0FF"/>
          </a:solidFill>
          <a:ln>
            <a:noFill/>
          </a:ln>
        </p:spPr>
      </p:pic>
      <p:pic>
        <p:nvPicPr>
          <p:cNvPr id="84" name="Object 8" descr="preencoded.png"/>
          <p:cNvPicPr/>
          <p:nvPr/>
        </p:nvPicPr>
        <p:blipFill>
          <a:blip r:embed="rId6"/>
          <a:stretch/>
        </p:blipFill>
        <p:spPr>
          <a:xfrm>
            <a:off x="11658600" y="5334120"/>
            <a:ext cx="75960" cy="1447560"/>
          </a:xfrm>
          <a:prstGeom prst="rect">
            <a:avLst/>
          </a:prstGeom>
          <a:ln>
            <a:noFill/>
          </a:ln>
        </p:spPr>
      </p:pic>
      <p:pic>
        <p:nvPicPr>
          <p:cNvPr id="85" name="Object 9" descr="preencoded.png"/>
          <p:cNvPicPr/>
          <p:nvPr/>
        </p:nvPicPr>
        <p:blipFill>
          <a:blip r:embed="rId5"/>
          <a:stretch/>
        </p:blipFill>
        <p:spPr>
          <a:xfrm>
            <a:off x="14601960" y="3061124"/>
            <a:ext cx="75960" cy="1447560"/>
          </a:xfrm>
          <a:prstGeom prst="rect">
            <a:avLst/>
          </a:prstGeom>
          <a:ln>
            <a:noFill/>
          </a:ln>
        </p:spPr>
      </p:pic>
      <p:pic>
        <p:nvPicPr>
          <p:cNvPr id="86" name="Object 10" descr="preencoded.png"/>
          <p:cNvPicPr/>
          <p:nvPr/>
        </p:nvPicPr>
        <p:blipFill>
          <a:blip r:embed="rId6"/>
          <a:stretch/>
        </p:blipFill>
        <p:spPr>
          <a:xfrm>
            <a:off x="15658147" y="5137060"/>
            <a:ext cx="75960" cy="1428480"/>
          </a:xfrm>
          <a:prstGeom prst="rect">
            <a:avLst/>
          </a:prstGeom>
          <a:ln>
            <a:noFill/>
          </a:ln>
        </p:spPr>
      </p:pic>
      <p:pic>
        <p:nvPicPr>
          <p:cNvPr id="87" name="Object 11" descr="preencoded.png"/>
          <p:cNvPicPr/>
          <p:nvPr/>
        </p:nvPicPr>
        <p:blipFill>
          <a:blip r:embed="rId7"/>
          <a:stretch/>
        </p:blipFill>
        <p:spPr>
          <a:xfrm>
            <a:off x="828720" y="3867120"/>
            <a:ext cx="247320" cy="266400"/>
          </a:xfrm>
          <a:prstGeom prst="rect">
            <a:avLst/>
          </a:prstGeom>
          <a:ln>
            <a:noFill/>
          </a:ln>
        </p:spPr>
      </p:pic>
      <p:pic>
        <p:nvPicPr>
          <p:cNvPr id="88" name="Object 12" descr="preencoded.png"/>
          <p:cNvPicPr/>
          <p:nvPr/>
        </p:nvPicPr>
        <p:blipFill>
          <a:blip r:embed="rId8"/>
          <a:stretch/>
        </p:blipFill>
        <p:spPr>
          <a:xfrm>
            <a:off x="2867040" y="7182000"/>
            <a:ext cx="247320" cy="266400"/>
          </a:xfrm>
          <a:prstGeom prst="rect">
            <a:avLst/>
          </a:prstGeom>
          <a:ln>
            <a:noFill/>
          </a:ln>
        </p:spPr>
      </p:pic>
      <p:pic>
        <p:nvPicPr>
          <p:cNvPr id="89" name="Object 13" descr="preencoded.png"/>
          <p:cNvPicPr/>
          <p:nvPr/>
        </p:nvPicPr>
        <p:blipFill>
          <a:blip r:embed="rId8"/>
          <a:stretch/>
        </p:blipFill>
        <p:spPr>
          <a:xfrm>
            <a:off x="6753240" y="8153280"/>
            <a:ext cx="266400" cy="247320"/>
          </a:xfrm>
          <a:prstGeom prst="rect">
            <a:avLst/>
          </a:prstGeom>
          <a:ln>
            <a:noFill/>
          </a:ln>
        </p:spPr>
      </p:pic>
      <p:pic>
        <p:nvPicPr>
          <p:cNvPr id="90" name="Object 14" descr="preencoded.png"/>
          <p:cNvPicPr/>
          <p:nvPr/>
        </p:nvPicPr>
        <p:blipFill>
          <a:blip r:embed="rId8"/>
          <a:stretch/>
        </p:blipFill>
        <p:spPr>
          <a:xfrm>
            <a:off x="11572920" y="6705720"/>
            <a:ext cx="247320" cy="247320"/>
          </a:xfrm>
          <a:prstGeom prst="rect">
            <a:avLst/>
          </a:prstGeom>
          <a:ln>
            <a:noFill/>
          </a:ln>
        </p:spPr>
      </p:pic>
      <p:pic>
        <p:nvPicPr>
          <p:cNvPr id="91" name="Object 15" descr="preencoded.png"/>
          <p:cNvPicPr/>
          <p:nvPr/>
        </p:nvPicPr>
        <p:blipFill>
          <a:blip r:embed="rId8"/>
          <a:stretch/>
        </p:blipFill>
        <p:spPr>
          <a:xfrm>
            <a:off x="15583913" y="6578780"/>
            <a:ext cx="266400" cy="266400"/>
          </a:xfrm>
          <a:prstGeom prst="rect">
            <a:avLst/>
          </a:prstGeom>
          <a:ln>
            <a:noFill/>
          </a:ln>
        </p:spPr>
      </p:pic>
      <p:pic>
        <p:nvPicPr>
          <p:cNvPr id="92" name="Object 16" descr="preencoded.png"/>
          <p:cNvPicPr/>
          <p:nvPr/>
        </p:nvPicPr>
        <p:blipFill>
          <a:blip r:embed="rId7"/>
          <a:stretch/>
        </p:blipFill>
        <p:spPr>
          <a:xfrm>
            <a:off x="5438880" y="3219480"/>
            <a:ext cx="266400" cy="247320"/>
          </a:xfrm>
          <a:prstGeom prst="rect">
            <a:avLst/>
          </a:prstGeom>
          <a:ln>
            <a:noFill/>
          </a:ln>
        </p:spPr>
      </p:pic>
      <p:pic>
        <p:nvPicPr>
          <p:cNvPr id="93" name="Object 17" descr="preencoded.png"/>
          <p:cNvPicPr/>
          <p:nvPr/>
        </p:nvPicPr>
        <p:blipFill>
          <a:blip r:embed="rId7"/>
          <a:stretch/>
        </p:blipFill>
        <p:spPr>
          <a:xfrm>
            <a:off x="10067760" y="3676680"/>
            <a:ext cx="266400" cy="247320"/>
          </a:xfrm>
          <a:prstGeom prst="rect">
            <a:avLst/>
          </a:prstGeom>
          <a:ln>
            <a:noFill/>
          </a:ln>
        </p:spPr>
      </p:pic>
      <p:pic>
        <p:nvPicPr>
          <p:cNvPr id="94" name="Object 18" descr="preencoded.png"/>
          <p:cNvPicPr/>
          <p:nvPr/>
        </p:nvPicPr>
        <p:blipFill>
          <a:blip r:embed="rId7"/>
          <a:stretch/>
        </p:blipFill>
        <p:spPr>
          <a:xfrm>
            <a:off x="14506560" y="2914560"/>
            <a:ext cx="266400" cy="247320"/>
          </a:xfrm>
          <a:prstGeom prst="rect">
            <a:avLst/>
          </a:prstGeom>
          <a:ln>
            <a:noFill/>
          </a:ln>
        </p:spPr>
      </p:pic>
      <p:sp>
        <p:nvSpPr>
          <p:cNvPr id="95" name="CustomShape 1"/>
          <p:cNvSpPr/>
          <p:nvPr/>
        </p:nvSpPr>
        <p:spPr>
          <a:xfrm>
            <a:off x="5867280" y="201446"/>
            <a:ext cx="6495840" cy="10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7951"/>
              </a:lnSpc>
            </a:pPr>
            <a:r>
              <a:rPr lang="en-US" sz="6000" b="1" strike="noStrike" spc="-1" dirty="0">
                <a:solidFill>
                  <a:srgbClr val="FFFFFF"/>
                </a:solidFill>
                <a:latin typeface="Source Sans Pro"/>
                <a:ea typeface="Playfair Display Bold"/>
              </a:rPr>
              <a:t>Qui </a:t>
            </a:r>
            <a:r>
              <a:rPr lang="en-US" sz="6000" b="1" strike="noStrike" spc="-1" dirty="0" err="1">
                <a:solidFill>
                  <a:srgbClr val="FFFFFF"/>
                </a:solidFill>
                <a:latin typeface="Source Sans Pro"/>
                <a:ea typeface="Playfair Display Bold"/>
              </a:rPr>
              <a:t>est</a:t>
            </a:r>
            <a:r>
              <a:rPr lang="en-US" sz="6000" b="1" strike="noStrike" spc="-1" dirty="0">
                <a:solidFill>
                  <a:srgbClr val="FFFFFF"/>
                </a:solidFill>
                <a:latin typeface="Source Sans Pro"/>
                <a:ea typeface="Playfair Display Bold"/>
              </a:rPr>
              <a:t> </a:t>
            </a:r>
            <a:r>
              <a:rPr lang="en-US" sz="6000" b="1" spc="-1" dirty="0" err="1">
                <a:solidFill>
                  <a:srgbClr val="FFFFFF"/>
                </a:solidFill>
                <a:latin typeface="Source Sans Pro"/>
                <a:ea typeface="Playfair Display Bold"/>
              </a:rPr>
              <a:t>l'ICYE</a:t>
            </a:r>
            <a:r>
              <a:rPr lang="en-US" sz="6000" b="1" strike="noStrike" spc="-1" dirty="0">
                <a:solidFill>
                  <a:srgbClr val="FFFFFF"/>
                </a:solidFill>
                <a:latin typeface="Source Sans Pro"/>
                <a:ea typeface="Playfair Display Bold"/>
              </a:rPr>
              <a:t> ?</a:t>
            </a:r>
          </a:p>
        </p:txBody>
      </p:sp>
      <p:sp>
        <p:nvSpPr>
          <p:cNvPr id="96" name="CustomShape 2"/>
          <p:cNvSpPr/>
          <p:nvPr/>
        </p:nvSpPr>
        <p:spPr>
          <a:xfrm>
            <a:off x="87138" y="2761428"/>
            <a:ext cx="4000320" cy="146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600"/>
              </a:lnSpc>
            </a:pPr>
            <a:r>
              <a:rPr lang="en-US" sz="2600" b="0" strike="noStrike" spc="-1" dirty="0">
                <a:solidFill>
                  <a:srgbClr val="FFFFFF"/>
                </a:solidFill>
                <a:latin typeface="Source Sans Pro"/>
                <a:ea typeface="Open Sans SemiBold"/>
              </a:rPr>
              <a:t>International Cultural Youth Exchange</a:t>
            </a:r>
            <a:endParaRPr lang="ru-RU" sz="2600" b="0" strike="noStrike" spc="-1" dirty="0">
              <a:latin typeface="Source Sans Pro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583956" y="7741352"/>
            <a:ext cx="4000319" cy="144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5720" marR="0" lvl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tabLst/>
              <a:defRPr/>
            </a:pPr>
            <a:r>
              <a:rPr lang="fr-CH" sz="2600" dirty="0">
                <a:solidFill>
                  <a:srgbClr val="023477"/>
                </a:solidFill>
                <a:latin typeface="Source Sans Pro"/>
                <a:ea typeface="Open Sans SemiBold"/>
                <a:cs typeface="Open Sans SemiBold"/>
              </a:rPr>
              <a:t>60 ans d’expérience</a:t>
            </a:r>
          </a:p>
        </p:txBody>
      </p:sp>
      <p:sp>
        <p:nvSpPr>
          <p:cNvPr id="98" name="CustomShape 4"/>
          <p:cNvSpPr/>
          <p:nvPr/>
        </p:nvSpPr>
        <p:spPr>
          <a:xfrm>
            <a:off x="4087458" y="1696050"/>
            <a:ext cx="4114440" cy="104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600"/>
              </a:lnSpc>
            </a:pPr>
            <a:r>
              <a:rPr lang="fr-FR" sz="2600" b="0" strike="noStrike" spc="-1" dirty="0">
                <a:solidFill>
                  <a:srgbClr val="FFFFFF"/>
                </a:solidFill>
                <a:latin typeface="Source Sans Pro"/>
                <a:ea typeface="Open Sans SemiBold"/>
              </a:rPr>
              <a:t>Plus de 40 comités partenaires </a:t>
            </a:r>
            <a:r>
              <a:rPr lang="fr-FR" sz="2600" strike="noStrike" spc="-1" dirty="0">
                <a:solidFill>
                  <a:srgbClr val="FFFFFF"/>
                </a:solidFill>
                <a:latin typeface="Source Sans Pro"/>
                <a:ea typeface="Open Sans SemiBold"/>
                <a:cs typeface="Open Sans SemiBold"/>
              </a:rPr>
              <a:t>dans le monde</a:t>
            </a:r>
            <a:endParaRPr lang="ru-RU" sz="2600" strike="noStrike" spc="-1" dirty="0">
              <a:latin typeface="Source Sans Pro"/>
              <a:ea typeface="Open Sans SemiBold"/>
              <a:cs typeface="Open Sans SemiBold"/>
            </a:endParaRPr>
          </a:p>
        </p:txBody>
      </p:sp>
      <p:sp>
        <p:nvSpPr>
          <p:cNvPr id="99" name="CustomShape 5"/>
          <p:cNvSpPr/>
          <p:nvPr/>
        </p:nvSpPr>
        <p:spPr>
          <a:xfrm>
            <a:off x="5038920" y="8665292"/>
            <a:ext cx="4114440" cy="104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600"/>
              </a:lnSpc>
            </a:pPr>
            <a:r>
              <a:rPr lang="fr-FR" sz="2600" b="0" strike="noStrike" spc="-1" dirty="0">
                <a:solidFill>
                  <a:srgbClr val="023477"/>
                </a:solidFill>
                <a:latin typeface="Source Sans Pro"/>
                <a:ea typeface="Open Sans SemiBold"/>
                <a:cs typeface="Open Sans SemiBold"/>
              </a:rPr>
              <a:t>Le siège - ICYE International à Berlin</a:t>
            </a:r>
            <a:endParaRPr lang="ru-RU" sz="2600" b="0" strike="noStrike" spc="-1" dirty="0">
              <a:latin typeface="Source Sans Pro"/>
              <a:ea typeface="Open Sans SemiBold"/>
              <a:cs typeface="Open Sans SemiBold"/>
            </a:endParaRPr>
          </a:p>
        </p:txBody>
      </p:sp>
      <p:sp>
        <p:nvSpPr>
          <p:cNvPr id="100" name="CustomShape 6"/>
          <p:cNvSpPr/>
          <p:nvPr/>
        </p:nvSpPr>
        <p:spPr>
          <a:xfrm>
            <a:off x="8286840" y="2906052"/>
            <a:ext cx="4114440" cy="55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600"/>
              </a:lnSpc>
            </a:pPr>
            <a:r>
              <a:rPr lang="en-US" sz="2600" b="0" strike="noStrike" spc="-1" dirty="0" err="1">
                <a:solidFill>
                  <a:srgbClr val="FFFFFF"/>
                </a:solidFill>
                <a:latin typeface="Source Sans Pro"/>
                <a:ea typeface="Open Sans SemiBold"/>
                <a:cs typeface="Open Sans SemiBold"/>
              </a:rPr>
              <a:t>Certifié</a:t>
            </a:r>
            <a:r>
              <a:rPr lang="en-US" sz="2600" b="0" strike="noStrike" spc="-1" dirty="0">
                <a:solidFill>
                  <a:srgbClr val="FFFFFF"/>
                </a:solidFill>
                <a:latin typeface="Source Sans Pro"/>
                <a:ea typeface="Open Sans SemiBold"/>
                <a:cs typeface="Open Sans SemiBold"/>
              </a:rPr>
              <a:t> par </a:t>
            </a:r>
            <a:r>
              <a:rPr lang="en-US" sz="2600" b="0" strike="noStrike" spc="-1" dirty="0" err="1">
                <a:solidFill>
                  <a:srgbClr val="FFFFFF"/>
                </a:solidFill>
                <a:latin typeface="Source Sans Pro"/>
                <a:ea typeface="Open Sans SemiBold"/>
                <a:cs typeface="Open Sans SemiBold"/>
              </a:rPr>
              <a:t>Intermundo</a:t>
            </a:r>
            <a:endParaRPr lang="ru-RU" sz="2600" b="0" strike="noStrike" spc="-1" dirty="0">
              <a:latin typeface="Source Sans Pro"/>
              <a:ea typeface="Open Sans SemiBold"/>
              <a:cs typeface="Open Sans SemiBold"/>
            </a:endParaRPr>
          </a:p>
        </p:txBody>
      </p:sp>
      <p:sp>
        <p:nvSpPr>
          <p:cNvPr id="101" name="CustomShape 7"/>
          <p:cNvSpPr/>
          <p:nvPr/>
        </p:nvSpPr>
        <p:spPr>
          <a:xfrm>
            <a:off x="9807804" y="7270112"/>
            <a:ext cx="3247544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600"/>
              </a:lnSpc>
            </a:pPr>
            <a:r>
              <a:rPr lang="fr-FR" sz="2600" b="0" strike="noStrike" spc="-1" dirty="0">
                <a:solidFill>
                  <a:srgbClr val="023477"/>
                </a:solidFill>
                <a:latin typeface="Source Sans Pro"/>
                <a:ea typeface="Open Sans SemiBold"/>
                <a:cs typeface="Open Sans SemiBold"/>
              </a:rPr>
              <a:t>Membre du </a:t>
            </a:r>
            <a:r>
              <a:rPr lang="fr-FR" sz="2600" spc="-1" dirty="0">
                <a:solidFill>
                  <a:srgbClr val="023477"/>
                </a:solidFill>
                <a:latin typeface="Source Sans Pro"/>
                <a:ea typeface="Open Sans SemiBold"/>
                <a:cs typeface="Open Sans SemiBold"/>
              </a:rPr>
              <a:t>CSAJ</a:t>
            </a:r>
            <a:r>
              <a:rPr lang="fr-FR" sz="2600" b="0" strike="noStrike" spc="-1" dirty="0">
                <a:solidFill>
                  <a:srgbClr val="023477"/>
                </a:solidFill>
                <a:latin typeface="Source Sans Pro"/>
                <a:ea typeface="Open Sans SemiBold"/>
                <a:cs typeface="Open Sans SemiBold"/>
              </a:rPr>
              <a:t> et de </a:t>
            </a:r>
            <a:r>
              <a:rPr lang="fr-FR" sz="26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  <a:cs typeface="Open Sans SemiBold"/>
              </a:rPr>
              <a:t>Benevol</a:t>
            </a:r>
            <a:endParaRPr lang="ru-RU" sz="2600" b="0" strike="noStrike" spc="-1" dirty="0">
              <a:latin typeface="Source Sans Pro"/>
              <a:ea typeface="Open Sans SemiBold"/>
              <a:cs typeface="Open Sans SemiBold"/>
            </a:endParaRPr>
          </a:p>
        </p:txBody>
      </p:sp>
      <p:sp>
        <p:nvSpPr>
          <p:cNvPr id="102" name="CustomShape 8"/>
          <p:cNvSpPr/>
          <p:nvPr/>
        </p:nvSpPr>
        <p:spPr>
          <a:xfrm>
            <a:off x="13496024" y="1356164"/>
            <a:ext cx="3990600" cy="142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376"/>
              </a:lnSpc>
            </a:pPr>
            <a:r>
              <a:rPr lang="fr-FR" sz="2600" b="0" strike="noStrike" spc="-1" dirty="0">
                <a:solidFill>
                  <a:srgbClr val="FFFFFF"/>
                </a:solidFill>
                <a:latin typeface="Source Sans Pro"/>
                <a:ea typeface="Open Sans SemiBold"/>
                <a:cs typeface="Open Sans SemiBold"/>
              </a:rPr>
              <a:t>Soutien financier de l’</a:t>
            </a:r>
            <a:r>
              <a:rPr lang="fr-FR" sz="2600" spc="-1" dirty="0">
                <a:solidFill>
                  <a:srgbClr val="FFFFFF"/>
                </a:solidFill>
                <a:latin typeface="Source Sans Pro"/>
                <a:ea typeface="Open Sans SemiBold"/>
                <a:cs typeface="Open Sans SemiBold"/>
              </a:rPr>
              <a:t>OFAS</a:t>
            </a:r>
            <a:r>
              <a:rPr lang="fr-FR" sz="2600" b="0" strike="noStrike" spc="-1" dirty="0">
                <a:solidFill>
                  <a:srgbClr val="FFFFFF"/>
                </a:solidFill>
                <a:latin typeface="Source Sans Pro"/>
                <a:ea typeface="Open Sans SemiBold"/>
                <a:cs typeface="Open Sans SemiBold"/>
              </a:rPr>
              <a:t>, de la Fondation Mercator et de </a:t>
            </a:r>
            <a:r>
              <a:rPr lang="fr-FR" sz="2600" b="0" strike="noStrike" spc="-1" dirty="0" err="1">
                <a:solidFill>
                  <a:srgbClr val="FFFFFF"/>
                </a:solidFill>
                <a:latin typeface="Source Sans Pro"/>
                <a:ea typeface="Open Sans SemiBold"/>
                <a:cs typeface="Open Sans SemiBold"/>
              </a:rPr>
              <a:t>Movetia</a:t>
            </a:r>
            <a:endParaRPr lang="ru-RU" sz="2600" b="0" strike="noStrike" spc="-1" dirty="0">
              <a:latin typeface="Source Sans Pro"/>
              <a:ea typeface="Open Sans SemiBold"/>
              <a:cs typeface="Open Sans SemiBold"/>
            </a:endParaRPr>
          </a:p>
        </p:txBody>
      </p:sp>
      <p:sp>
        <p:nvSpPr>
          <p:cNvPr id="103" name="CustomShape 9"/>
          <p:cNvSpPr/>
          <p:nvPr/>
        </p:nvSpPr>
        <p:spPr>
          <a:xfrm>
            <a:off x="13305524" y="7054880"/>
            <a:ext cx="4716016" cy="19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fr-FR" sz="2600" b="0" strike="noStrike" spc="-1" dirty="0">
                <a:solidFill>
                  <a:srgbClr val="023477"/>
                </a:solidFill>
                <a:latin typeface="Source Sans Pro"/>
                <a:ea typeface="Open Sans SemiBold"/>
                <a:cs typeface="Open Sans SemiBold"/>
              </a:rPr>
              <a:t>ICYE International est reconnu par l'UNESCO comme une organisation de rétablissement de la paix depuis 1987.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sp>
        <p:nvSpPr>
          <p:cNvPr id="109" name="CustomShape 1"/>
          <p:cNvSpPr/>
          <p:nvPr/>
        </p:nvSpPr>
        <p:spPr>
          <a:xfrm>
            <a:off x="11192100" y="1838520"/>
            <a:ext cx="5105160" cy="60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5720" marR="0" lvl="0" algn="l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tabLst/>
              <a:defRPr/>
            </a:pPr>
            <a:r>
              <a:rPr lang="fr-CH" sz="3600" dirty="0">
                <a:solidFill>
                  <a:srgbClr val="023477"/>
                </a:solidFill>
                <a:latin typeface="Source Sans Pro"/>
                <a:ea typeface="Open Sans SemiBold"/>
                <a:cs typeface="Open Sans SemiBold"/>
              </a:rPr>
              <a:t>Promotion de la paix</a:t>
            </a:r>
          </a:p>
        </p:txBody>
      </p:sp>
      <p:sp>
        <p:nvSpPr>
          <p:cNvPr id="110" name="CustomShape 2"/>
          <p:cNvSpPr/>
          <p:nvPr/>
        </p:nvSpPr>
        <p:spPr>
          <a:xfrm>
            <a:off x="8543280" y="4257360"/>
            <a:ext cx="9539923" cy="82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5720" marR="0" lvl="0" algn="l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tabLst/>
              <a:defRPr/>
            </a:pPr>
            <a:r>
              <a:rPr kumimoji="0" lang="fr-CH" sz="3600" b="0" i="0" u="none" strike="noStrike" kern="1200" cap="none" spc="0" normalizeH="0" baseline="0" noProof="0" dirty="0">
                <a:ln>
                  <a:noFill/>
                </a:ln>
                <a:solidFill>
                  <a:srgbClr val="023477"/>
                </a:solidFill>
                <a:effectLst/>
                <a:uLnTx/>
                <a:uFillTx/>
                <a:latin typeface="Source Sans Pro"/>
                <a:ea typeface="Open Sans SemiBold"/>
                <a:cs typeface="Open Sans SemiBold"/>
              </a:rPr>
              <a:t>Compréhension d’un autre mode de vie</a:t>
            </a:r>
            <a:endParaRPr lang="fr-CH" sz="3600" dirty="0">
              <a:solidFill>
                <a:srgbClr val="023477"/>
              </a:solidFill>
              <a:latin typeface="Source Sans Pro"/>
              <a:ea typeface="Open Sans SemiBold"/>
              <a:cs typeface="Open Sans SemiBold"/>
            </a:endParaRPr>
          </a:p>
        </p:txBody>
      </p:sp>
      <p:sp>
        <p:nvSpPr>
          <p:cNvPr id="111" name="CustomShape 3"/>
          <p:cNvSpPr/>
          <p:nvPr/>
        </p:nvSpPr>
        <p:spPr>
          <a:xfrm>
            <a:off x="6762926" y="6827127"/>
            <a:ext cx="4762147" cy="76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5720" marR="0" lvl="0" algn="l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tabLst/>
              <a:defRPr/>
            </a:pPr>
            <a:r>
              <a:rPr kumimoji="0" lang="fr-CH" sz="3600" b="0" i="0" u="none" strike="noStrike" kern="1200" cap="none" spc="0" normalizeH="0" baseline="0" noProof="0" dirty="0">
                <a:ln>
                  <a:noFill/>
                </a:ln>
                <a:solidFill>
                  <a:srgbClr val="023477"/>
                </a:solidFill>
                <a:effectLst/>
                <a:uLnTx/>
                <a:uFillTx/>
                <a:latin typeface="Source Sans Pro"/>
                <a:ea typeface="Open Sans SemiBold"/>
                <a:cs typeface="Open Sans SemiBold"/>
              </a:rPr>
              <a:t>Échange </a:t>
            </a:r>
            <a:r>
              <a:rPr lang="fr-CH" sz="3600" dirty="0">
                <a:solidFill>
                  <a:srgbClr val="023477"/>
                </a:solidFill>
                <a:latin typeface="Source Sans Pro"/>
                <a:ea typeface="Open Sans SemiBold"/>
                <a:cs typeface="Open Sans SemiBold"/>
              </a:rPr>
              <a:t>réciproque</a:t>
            </a:r>
            <a:endParaRPr lang="fr-CH" sz="3600" b="0" i="0" u="none" strike="noStrike" kern="1200" cap="none" spc="0" normalizeH="0" baseline="0" noProof="0" dirty="0">
              <a:ln>
                <a:noFill/>
              </a:ln>
              <a:solidFill>
                <a:srgbClr val="023477"/>
              </a:solidFill>
              <a:effectLst/>
              <a:uLnTx/>
              <a:uFillTx/>
              <a:latin typeface="Source Sans Pro"/>
              <a:ea typeface="Open Sans SemiBold"/>
              <a:cs typeface="Open Sans SemiBold"/>
            </a:endParaRPr>
          </a:p>
        </p:txBody>
      </p:sp>
      <p:sp>
        <p:nvSpPr>
          <p:cNvPr id="112" name="CustomShape 4"/>
          <p:cNvSpPr/>
          <p:nvPr/>
        </p:nvSpPr>
        <p:spPr>
          <a:xfrm>
            <a:off x="4304880" y="9259917"/>
            <a:ext cx="10905167" cy="76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5720" marR="0" lvl="0" algn="l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tabLst/>
              <a:defRPr/>
            </a:pPr>
            <a:r>
              <a:rPr kumimoji="0" lang="fr-CH" sz="3600" b="0" i="0" u="none" strike="noStrike" kern="1200" cap="none" spc="0" normalizeH="0" baseline="0" noProof="0" dirty="0">
                <a:ln>
                  <a:noFill/>
                </a:ln>
                <a:solidFill>
                  <a:srgbClr val="023477"/>
                </a:solidFill>
                <a:effectLst/>
                <a:uLnTx/>
                <a:uFillTx/>
                <a:latin typeface="Source Sans Pro"/>
                <a:ea typeface="Open Sans SemiBold"/>
                <a:cs typeface="Open Sans SemiBold"/>
              </a:rPr>
              <a:t>Sensibilisation aux interdépendances mondiales</a:t>
            </a:r>
            <a:endParaRPr lang="fr-CH" sz="3600" b="0" i="0" u="none" strike="noStrike" kern="1200" cap="none" spc="0" normalizeH="0" baseline="0" noProof="0" dirty="0">
              <a:ln>
                <a:noFill/>
              </a:ln>
              <a:solidFill>
                <a:srgbClr val="023477"/>
              </a:solidFill>
              <a:effectLst/>
              <a:uLnTx/>
              <a:uFillTx/>
              <a:latin typeface="Source Sans Pro"/>
              <a:ea typeface="Open Sans SemiBold"/>
              <a:cs typeface="Open Sans SemiBold"/>
            </a:endParaRPr>
          </a:p>
        </p:txBody>
      </p:sp>
      <p:sp>
        <p:nvSpPr>
          <p:cNvPr id="113" name="CustomShape 5"/>
          <p:cNvSpPr/>
          <p:nvPr/>
        </p:nvSpPr>
        <p:spPr>
          <a:xfrm>
            <a:off x="247860" y="609840"/>
            <a:ext cx="5038200" cy="107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9000"/>
              </a:lnSpc>
            </a:pPr>
            <a:r>
              <a:rPr lang="en-US" sz="6500" b="1" strike="noStrike" spc="-1" dirty="0">
                <a:solidFill>
                  <a:srgbClr val="023477"/>
                </a:solidFill>
                <a:latin typeface="Source Sans Pro"/>
                <a:ea typeface="Playfair Display Bold"/>
              </a:rPr>
              <a:t>Nos </a:t>
            </a:r>
            <a:r>
              <a:rPr lang="en-US" sz="6500" b="1" strike="noStrike" spc="-1" dirty="0" err="1">
                <a:solidFill>
                  <a:srgbClr val="023477"/>
                </a:solidFill>
                <a:latin typeface="Source Sans Pro"/>
                <a:ea typeface="Playfair Display Bold"/>
              </a:rPr>
              <a:t>valeurs</a:t>
            </a:r>
            <a:endParaRPr lang="ru-RU" sz="6500" b="0" strike="noStrike" spc="-1" dirty="0">
              <a:latin typeface="Source Sans Pro"/>
            </a:endParaRPr>
          </a:p>
        </p:txBody>
      </p:sp>
      <p:pic>
        <p:nvPicPr>
          <p:cNvPr id="2" name="Grafik 2" descr="Ein Bild, das Berg enthält.&#10;&#10;Beschreibung automatisch generiert.">
            <a:extLst>
              <a:ext uri="{FF2B5EF4-FFF2-40B4-BE49-F238E27FC236}">
                <a16:creationId xmlns:a16="http://schemas.microsoft.com/office/drawing/2014/main" id="{C3086637-2DC7-49AF-B57D-95EEF8634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69" y="5164300"/>
            <a:ext cx="4872750" cy="5128589"/>
          </a:xfrm>
          <a:prstGeom prst="rect">
            <a:avLst/>
          </a:prstGeom>
        </p:spPr>
      </p:pic>
      <p:pic>
        <p:nvPicPr>
          <p:cNvPr id="3" name="Grafik 3">
            <a:extLst>
              <a:ext uri="{FF2B5EF4-FFF2-40B4-BE49-F238E27FC236}">
                <a16:creationId xmlns:a16="http://schemas.microsoft.com/office/drawing/2014/main" id="{D981B713-1998-4CAE-A414-8B1D89B49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623" y="2577362"/>
            <a:ext cx="4538687" cy="4555249"/>
          </a:xfrm>
          <a:prstGeom prst="rect">
            <a:avLst/>
          </a:prstGeom>
        </p:spPr>
      </p:pic>
      <p:pic>
        <p:nvPicPr>
          <p:cNvPr id="4" name="Grafik 4" descr="Ein Bild, das darstellend, Bilderrahmen enthält.&#10;&#10;Beschreibung automatisch generiert.">
            <a:extLst>
              <a:ext uri="{FF2B5EF4-FFF2-40B4-BE49-F238E27FC236}">
                <a16:creationId xmlns:a16="http://schemas.microsoft.com/office/drawing/2014/main" id="{AE7B54E6-A127-40F8-ABF6-B2B0FF41B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3176" y="-4050"/>
            <a:ext cx="4290206" cy="42524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115" name="Object 2" descr="preencoded.png"/>
          <p:cNvPicPr/>
          <p:nvPr/>
        </p:nvPicPr>
        <p:blipFill>
          <a:blip r:embed="rId4"/>
          <a:stretch/>
        </p:blipFill>
        <p:spPr>
          <a:xfrm>
            <a:off x="0" y="0"/>
            <a:ext cx="9143640" cy="10286640"/>
          </a:xfrm>
          <a:prstGeom prst="rect">
            <a:avLst/>
          </a:prstGeom>
          <a:ln>
            <a:noFill/>
          </a:ln>
        </p:spPr>
      </p:pic>
      <p:pic>
        <p:nvPicPr>
          <p:cNvPr id="116" name="Object 3" descr="preencoded.png"/>
          <p:cNvPicPr/>
          <p:nvPr/>
        </p:nvPicPr>
        <p:blipFill>
          <a:blip r:embed="rId5"/>
          <a:stretch/>
        </p:blipFill>
        <p:spPr>
          <a:xfrm>
            <a:off x="0" y="1924200"/>
            <a:ext cx="9181800" cy="8362440"/>
          </a:xfrm>
          <a:prstGeom prst="rect">
            <a:avLst/>
          </a:prstGeom>
          <a:ln>
            <a:noFill/>
          </a:ln>
        </p:spPr>
      </p:pic>
      <p:pic>
        <p:nvPicPr>
          <p:cNvPr id="117" name="Object 4" descr="preencoded.png"/>
          <p:cNvPicPr/>
          <p:nvPr/>
        </p:nvPicPr>
        <p:blipFill>
          <a:blip r:embed="rId6"/>
          <a:stretch/>
        </p:blipFill>
        <p:spPr>
          <a:xfrm>
            <a:off x="0" y="1809720"/>
            <a:ext cx="9143640" cy="1104480"/>
          </a:xfrm>
          <a:prstGeom prst="rect">
            <a:avLst/>
          </a:prstGeom>
          <a:ln>
            <a:noFill/>
          </a:ln>
        </p:spPr>
      </p:pic>
      <p:pic>
        <p:nvPicPr>
          <p:cNvPr id="118" name="Object 5" descr="preencoded.png"/>
          <p:cNvPicPr/>
          <p:nvPr/>
        </p:nvPicPr>
        <p:blipFill>
          <a:blip r:embed="rId7"/>
          <a:stretch/>
        </p:blipFill>
        <p:spPr>
          <a:xfrm>
            <a:off x="9134640" y="1809720"/>
            <a:ext cx="9143640" cy="1104480"/>
          </a:xfrm>
          <a:prstGeom prst="rect">
            <a:avLst/>
          </a:prstGeom>
          <a:ln>
            <a:noFill/>
          </a:ln>
        </p:spPr>
      </p:pic>
      <p:pic>
        <p:nvPicPr>
          <p:cNvPr id="121" name="Object 8" descr="preencoded.png"/>
          <p:cNvPicPr/>
          <p:nvPr/>
        </p:nvPicPr>
        <p:blipFill>
          <a:blip r:embed="rId8"/>
          <a:stretch/>
        </p:blipFill>
        <p:spPr>
          <a:xfrm>
            <a:off x="10020240" y="3467160"/>
            <a:ext cx="723600" cy="723600"/>
          </a:xfrm>
          <a:prstGeom prst="rect">
            <a:avLst/>
          </a:prstGeom>
          <a:ln>
            <a:noFill/>
          </a:ln>
        </p:spPr>
      </p:pic>
      <p:pic>
        <p:nvPicPr>
          <p:cNvPr id="122" name="Object 9" descr="preencoded.png"/>
          <p:cNvPicPr/>
          <p:nvPr/>
        </p:nvPicPr>
        <p:blipFill>
          <a:blip r:embed="rId8"/>
          <a:stretch/>
        </p:blipFill>
        <p:spPr>
          <a:xfrm>
            <a:off x="10049040" y="4876920"/>
            <a:ext cx="723600" cy="723600"/>
          </a:xfrm>
          <a:prstGeom prst="rect">
            <a:avLst/>
          </a:prstGeom>
          <a:ln>
            <a:noFill/>
          </a:ln>
        </p:spPr>
      </p:pic>
      <p:pic>
        <p:nvPicPr>
          <p:cNvPr id="123" name="Object 10" descr="preencoded.png"/>
          <p:cNvPicPr/>
          <p:nvPr/>
        </p:nvPicPr>
        <p:blipFill>
          <a:blip r:embed="rId8"/>
          <a:stretch/>
        </p:blipFill>
        <p:spPr>
          <a:xfrm>
            <a:off x="10049040" y="6362640"/>
            <a:ext cx="723600" cy="70452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123840" y="1819440"/>
            <a:ext cx="7838640" cy="139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CH"/>
          </a:p>
        </p:txBody>
      </p:sp>
      <p:sp>
        <p:nvSpPr>
          <p:cNvPr id="128" name="CustomShape 2"/>
          <p:cNvSpPr/>
          <p:nvPr/>
        </p:nvSpPr>
        <p:spPr>
          <a:xfrm>
            <a:off x="3543480" y="419040"/>
            <a:ext cx="11191680" cy="107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8476"/>
              </a:lnSpc>
            </a:pPr>
            <a:r>
              <a:rPr lang="en-US" sz="64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Pays et </a:t>
            </a:r>
            <a:r>
              <a:rPr lang="en-US" sz="6400" b="1" strike="noStrike" spc="-1" err="1">
                <a:solidFill>
                  <a:srgbClr val="023477"/>
                </a:solidFill>
                <a:latin typeface="Playfair Display Bold"/>
                <a:ea typeface="Playfair Display Bold"/>
              </a:rPr>
              <a:t>projets</a:t>
            </a:r>
            <a:endParaRPr lang="ru-RU" sz="6400" b="0" strike="noStrike" spc="-1">
              <a:latin typeface="Arial"/>
            </a:endParaRPr>
          </a:p>
        </p:txBody>
      </p:sp>
      <p:sp>
        <p:nvSpPr>
          <p:cNvPr id="130" name="CustomShape 4"/>
          <p:cNvSpPr/>
          <p:nvPr/>
        </p:nvSpPr>
        <p:spPr>
          <a:xfrm>
            <a:off x="10191600" y="3562200"/>
            <a:ext cx="3352320" cy="50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3974"/>
              </a:lnSpc>
            </a:pPr>
            <a:r>
              <a:rPr lang="en-US" sz="30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social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131" name="CustomShape 5"/>
          <p:cNvSpPr/>
          <p:nvPr/>
        </p:nvSpPr>
        <p:spPr>
          <a:xfrm>
            <a:off x="11348358" y="5024057"/>
            <a:ext cx="2195562" cy="50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3974"/>
              </a:lnSpc>
            </a:pPr>
            <a:r>
              <a:rPr lang="en-US" sz="3000" b="1" strike="noStrike" spc="-1" err="1">
                <a:solidFill>
                  <a:srgbClr val="023477"/>
                </a:solidFill>
                <a:latin typeface="Playfair Display Bold"/>
                <a:ea typeface="Playfair Display Bold"/>
              </a:rPr>
              <a:t>écologique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132" name="CustomShape 6"/>
          <p:cNvSpPr/>
          <p:nvPr/>
        </p:nvSpPr>
        <p:spPr>
          <a:xfrm>
            <a:off x="10410840" y="6529500"/>
            <a:ext cx="3352320" cy="50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3974"/>
              </a:lnSpc>
            </a:pPr>
            <a:r>
              <a:rPr lang="en-US" sz="3000" b="1" strike="noStrike" spc="-1" err="1">
                <a:solidFill>
                  <a:srgbClr val="023477"/>
                </a:solidFill>
                <a:latin typeface="Playfair Display Bold"/>
                <a:ea typeface="Playfair Display Bold"/>
              </a:rPr>
              <a:t>culturel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135" name="CustomShape 9"/>
          <p:cNvSpPr/>
          <p:nvPr/>
        </p:nvSpPr>
        <p:spPr>
          <a:xfrm>
            <a:off x="1552680" y="9325080"/>
            <a:ext cx="5419440" cy="50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3974"/>
              </a:lnSpc>
            </a:pPr>
            <a:endParaRPr lang="en-US" sz="3000" b="1" strike="noStrike" spc="-1">
              <a:solidFill>
                <a:srgbClr val="023477"/>
              </a:solidFill>
              <a:latin typeface="Playfair Display Bold"/>
              <a:ea typeface="Playfair Display Bold"/>
            </a:endParaRPr>
          </a:p>
          <a:p>
            <a:pPr algn="ctr">
              <a:lnSpc>
                <a:spcPts val="3974"/>
              </a:lnSpc>
            </a:pPr>
            <a:endParaRPr lang="en-US" sz="3000" b="1" strike="noStrike" spc="-1">
              <a:solidFill>
                <a:srgbClr val="023477"/>
              </a:solidFill>
              <a:latin typeface="Playfair Display Bold"/>
              <a:ea typeface="Playfair Display Bold"/>
            </a:endParaRPr>
          </a:p>
        </p:txBody>
      </p:sp>
      <p:sp>
        <p:nvSpPr>
          <p:cNvPr id="136" name="CustomShape 10"/>
          <p:cNvSpPr/>
          <p:nvPr/>
        </p:nvSpPr>
        <p:spPr>
          <a:xfrm>
            <a:off x="152280" y="2009880"/>
            <a:ext cx="8953920" cy="57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4501"/>
              </a:lnSpc>
            </a:pPr>
            <a:r>
              <a:rPr lang="fr-FR" sz="3200" spc="-1">
                <a:solidFill>
                  <a:srgbClr val="023477"/>
                </a:solidFill>
                <a:latin typeface="Playfair Display Regular"/>
                <a:ea typeface="Playfair Display Regular"/>
              </a:rPr>
              <a:t>Plus de 40 </a:t>
            </a:r>
            <a:r>
              <a:rPr lang="fr-FR" sz="3200" b="0" strike="noStrike" spc="-1">
                <a:solidFill>
                  <a:srgbClr val="023477"/>
                </a:solidFill>
                <a:latin typeface="Playfair Display Regular"/>
                <a:ea typeface="Playfair Display Regular"/>
              </a:rPr>
              <a:t>comités partenaires dans le monde: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37" name="CustomShape 11"/>
          <p:cNvSpPr/>
          <p:nvPr/>
        </p:nvSpPr>
        <p:spPr>
          <a:xfrm>
            <a:off x="9686880" y="1747495"/>
            <a:ext cx="8152920" cy="57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4501"/>
              </a:lnSpc>
            </a:pPr>
            <a:r>
              <a:rPr lang="en-US" sz="3400" b="0" strike="noStrike" spc="-1">
                <a:solidFill>
                  <a:srgbClr val="023477"/>
                </a:solidFill>
                <a:latin typeface="Playfair Display Regular"/>
                <a:ea typeface="Playfair Display Regular"/>
              </a:rPr>
              <a:t>Nous </a:t>
            </a:r>
            <a:r>
              <a:rPr lang="en-US" sz="3400" spc="-1" err="1">
                <a:solidFill>
                  <a:srgbClr val="023477"/>
                </a:solidFill>
                <a:latin typeface="Playfair Display Regular"/>
                <a:ea typeface="Playfair Display Regular"/>
              </a:rPr>
              <a:t>proposo</a:t>
            </a:r>
            <a:r>
              <a:rPr lang="en-US" sz="3400" b="0" strike="noStrike" spc="-1" err="1">
                <a:solidFill>
                  <a:srgbClr val="023477"/>
                </a:solidFill>
                <a:latin typeface="Playfair Display Regular"/>
                <a:ea typeface="Playfair Display Regular"/>
              </a:rPr>
              <a:t>ns</a:t>
            </a:r>
            <a:r>
              <a:rPr lang="en-US" sz="3400" b="0" strike="noStrike" spc="-1">
                <a:solidFill>
                  <a:srgbClr val="023477"/>
                </a:solidFill>
                <a:latin typeface="Playfair Display Regular"/>
                <a:ea typeface="Playfair Display Regular"/>
              </a:rPr>
              <a:t> des </a:t>
            </a:r>
            <a:r>
              <a:rPr lang="en-US" sz="3400" b="0" strike="noStrike" spc="-1" err="1">
                <a:solidFill>
                  <a:srgbClr val="023477"/>
                </a:solidFill>
                <a:latin typeface="Playfair Display Regular"/>
                <a:ea typeface="Playfair Display Regular"/>
              </a:rPr>
              <a:t>projets</a:t>
            </a:r>
            <a:r>
              <a:rPr lang="en-US" sz="3400" b="0" strike="noStrike" spc="-1">
                <a:solidFill>
                  <a:srgbClr val="023477"/>
                </a:solidFill>
                <a:latin typeface="Playfair Display Regular"/>
                <a:ea typeface="Playfair Display Regular"/>
              </a:rPr>
              <a:t> dans les </a:t>
            </a:r>
            <a:r>
              <a:rPr lang="en-US" sz="3400" b="0" strike="noStrike" spc="-1" err="1">
                <a:solidFill>
                  <a:srgbClr val="023477"/>
                </a:solidFill>
                <a:latin typeface="Playfair Display Regular"/>
                <a:ea typeface="Playfair Display Regular"/>
              </a:rPr>
              <a:t>domaines</a:t>
            </a:r>
            <a:r>
              <a:rPr lang="en-US" sz="3400" b="0" strike="noStrike" spc="-1">
                <a:solidFill>
                  <a:srgbClr val="023477"/>
                </a:solidFill>
                <a:latin typeface="Playfair Display Regular"/>
                <a:ea typeface="Playfair Display Regular"/>
              </a:rPr>
              <a:t> </a:t>
            </a:r>
            <a:r>
              <a:rPr lang="en-US" sz="3400" spc="-1" err="1">
                <a:solidFill>
                  <a:srgbClr val="023477"/>
                </a:solidFill>
                <a:latin typeface="Playfair Display Regular"/>
                <a:ea typeface="Playfair Display Regular"/>
              </a:rPr>
              <a:t>suivant</a:t>
            </a:r>
            <a:r>
              <a:rPr lang="en-US" sz="3400" b="0" strike="noStrike" spc="-1">
                <a:solidFill>
                  <a:srgbClr val="023477"/>
                </a:solidFill>
                <a:latin typeface="Playfair Display Regular"/>
                <a:ea typeface="Playfair Display Regular"/>
              </a:rPr>
              <a:t> :</a:t>
            </a:r>
            <a:endParaRPr lang="ru-RU" sz="3400" b="0" strike="noStrike" spc="-1">
              <a:latin typeface="Arial"/>
            </a:endParaRPr>
          </a:p>
        </p:txBody>
      </p:sp>
      <p:sp>
        <p:nvSpPr>
          <p:cNvPr id="138" name="CustomShape 12"/>
          <p:cNvSpPr/>
          <p:nvPr/>
        </p:nvSpPr>
        <p:spPr>
          <a:xfrm>
            <a:off x="9997946" y="3493440"/>
            <a:ext cx="79992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5026"/>
              </a:lnSpc>
            </a:pPr>
            <a:r>
              <a:rPr lang="en-US" sz="38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1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139" name="CustomShape 13"/>
          <p:cNvSpPr/>
          <p:nvPr/>
        </p:nvSpPr>
        <p:spPr>
          <a:xfrm>
            <a:off x="10029780" y="4919760"/>
            <a:ext cx="79992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5026"/>
              </a:lnSpc>
            </a:pPr>
            <a:r>
              <a:rPr lang="en-US" sz="38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2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140" name="CustomShape 14"/>
          <p:cNvSpPr/>
          <p:nvPr/>
        </p:nvSpPr>
        <p:spPr>
          <a:xfrm>
            <a:off x="10043538" y="6395940"/>
            <a:ext cx="79992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5026"/>
              </a:lnSpc>
            </a:pPr>
            <a:r>
              <a:rPr lang="en-US" sz="38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3</a:t>
            </a:r>
            <a:endParaRPr lang="ru-RU" sz="3800" b="0" strike="noStrike" spc="-1">
              <a:latin typeface="Arial"/>
            </a:endParaRPr>
          </a:p>
        </p:txBody>
      </p:sp>
      <p:pic>
        <p:nvPicPr>
          <p:cNvPr id="30" name="Grafik 29" descr="Ein Bild, das farbig enthält.&#10;&#10;Beschreibung automatisch generiert.">
            <a:extLst>
              <a:ext uri="{FF2B5EF4-FFF2-40B4-BE49-F238E27FC236}">
                <a16:creationId xmlns:a16="http://schemas.microsoft.com/office/drawing/2014/main" id="{EB2B31DA-75CD-4BA3-975E-6E6FBD7380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7557" y="3910220"/>
            <a:ext cx="5124450" cy="5219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Object 2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9143640" cy="10286640"/>
          </a:xfrm>
          <a:prstGeom prst="rect">
            <a:avLst/>
          </a:prstGeom>
          <a:ln>
            <a:noFill/>
          </a:ln>
        </p:spPr>
      </p:pic>
      <p:pic>
        <p:nvPicPr>
          <p:cNvPr id="116" name="Object 3" descr="preencoded.png"/>
          <p:cNvPicPr/>
          <p:nvPr/>
        </p:nvPicPr>
        <p:blipFill>
          <a:blip r:embed="rId4"/>
          <a:stretch/>
        </p:blipFill>
        <p:spPr>
          <a:xfrm>
            <a:off x="0" y="1924200"/>
            <a:ext cx="9181800" cy="8362440"/>
          </a:xfrm>
          <a:prstGeom prst="rect">
            <a:avLst/>
          </a:prstGeom>
          <a:ln>
            <a:noFill/>
          </a:ln>
        </p:spPr>
      </p:pic>
      <p:pic>
        <p:nvPicPr>
          <p:cNvPr id="117" name="Object 4" descr="preencoded.png"/>
          <p:cNvPicPr/>
          <p:nvPr/>
        </p:nvPicPr>
        <p:blipFill>
          <a:blip r:embed="rId5"/>
          <a:stretch/>
        </p:blipFill>
        <p:spPr>
          <a:xfrm>
            <a:off x="0" y="1809720"/>
            <a:ext cx="9143640" cy="1104480"/>
          </a:xfrm>
          <a:prstGeom prst="rect">
            <a:avLst/>
          </a:prstGeom>
          <a:ln>
            <a:noFill/>
          </a:ln>
        </p:spPr>
      </p:pic>
      <p:pic>
        <p:nvPicPr>
          <p:cNvPr id="118" name="Object 5" descr="preencoded.png"/>
          <p:cNvPicPr/>
          <p:nvPr/>
        </p:nvPicPr>
        <p:blipFill>
          <a:blip r:embed="rId6"/>
          <a:stretch/>
        </p:blipFill>
        <p:spPr>
          <a:xfrm>
            <a:off x="9134640" y="1809720"/>
            <a:ext cx="9143640" cy="110448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123840" y="1819440"/>
            <a:ext cx="7838640" cy="139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CH"/>
          </a:p>
        </p:txBody>
      </p:sp>
      <p:sp>
        <p:nvSpPr>
          <p:cNvPr id="135" name="CustomShape 9"/>
          <p:cNvSpPr/>
          <p:nvPr/>
        </p:nvSpPr>
        <p:spPr>
          <a:xfrm>
            <a:off x="1552680" y="9325080"/>
            <a:ext cx="5419440" cy="50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3974"/>
              </a:lnSpc>
            </a:pPr>
            <a:endParaRPr lang="en-US" sz="3000" b="1" strike="noStrike" spc="-1">
              <a:solidFill>
                <a:srgbClr val="023477"/>
              </a:solidFill>
              <a:latin typeface="Playfair Display Bold"/>
              <a:ea typeface="Playfair Display Bold"/>
            </a:endParaRPr>
          </a:p>
          <a:p>
            <a:pPr algn="ctr">
              <a:lnSpc>
                <a:spcPts val="3974"/>
              </a:lnSpc>
            </a:pPr>
            <a:endParaRPr lang="en-US" sz="3000" b="1" strike="noStrike" spc="-1">
              <a:solidFill>
                <a:srgbClr val="023477"/>
              </a:solidFill>
              <a:latin typeface="Playfair Display Bold"/>
              <a:ea typeface="Playfair Display Bold"/>
            </a:endParaRPr>
          </a:p>
        </p:txBody>
      </p:sp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DC277C4A-846E-4DF4-B781-F4C9A8B7E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5031" y="-3892"/>
            <a:ext cx="18467171" cy="10294784"/>
          </a:xfrm>
          <a:prstGeom prst="rect">
            <a:avLst/>
          </a:prstGeom>
        </p:spPr>
      </p:pic>
      <p:pic>
        <p:nvPicPr>
          <p:cNvPr id="114" name="Object 1" descr="preencoded.png"/>
          <p:cNvPicPr/>
          <p:nvPr/>
        </p:nvPicPr>
        <p:blipFill>
          <a:blip r:embed="rId8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652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8EA14F37-7098-42E2-BA2B-A4DB5A1F0089}"/>
              </a:ext>
            </a:extLst>
          </p:cNvPr>
          <p:cNvSpPr/>
          <p:nvPr/>
        </p:nvSpPr>
        <p:spPr>
          <a:xfrm>
            <a:off x="0" y="0"/>
            <a:ext cx="4753080" cy="10287000"/>
          </a:xfrm>
          <a:prstGeom prst="rect">
            <a:avLst/>
          </a:prstGeom>
          <a:solidFill>
            <a:srgbClr val="D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18" name="Grafik 217"/>
          <p:cNvPicPr/>
          <p:nvPr/>
        </p:nvPicPr>
        <p:blipFill rotWithShape="1">
          <a:blip r:embed="rId3"/>
          <a:srcRect t="5307" r="9989"/>
          <a:stretch/>
        </p:blipFill>
        <p:spPr>
          <a:xfrm>
            <a:off x="4457409" y="0"/>
            <a:ext cx="13830591" cy="10286280"/>
          </a:xfrm>
          <a:prstGeom prst="rect">
            <a:avLst/>
          </a:prstGeom>
          <a:ln>
            <a:noFill/>
          </a:ln>
        </p:spPr>
      </p:pic>
      <p:pic>
        <p:nvPicPr>
          <p:cNvPr id="219" name="Object 2" descr="preencoded.png"/>
          <p:cNvPicPr/>
          <p:nvPr/>
        </p:nvPicPr>
        <p:blipFill>
          <a:blip r:embed="rId4"/>
          <a:stretch/>
        </p:blipFill>
        <p:spPr>
          <a:xfrm>
            <a:off x="0" y="1790640"/>
            <a:ext cx="7771680" cy="8495640"/>
          </a:xfrm>
          <a:prstGeom prst="rect">
            <a:avLst/>
          </a:prstGeom>
          <a:ln>
            <a:noFill/>
          </a:ln>
        </p:spPr>
      </p:pic>
      <p:sp>
        <p:nvSpPr>
          <p:cNvPr id="220" name="CustomShape 1"/>
          <p:cNvSpPr/>
          <p:nvPr/>
        </p:nvSpPr>
        <p:spPr>
          <a:xfrm>
            <a:off x="185980" y="2718360"/>
            <a:ext cx="6896300" cy="298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7951"/>
              </a:lnSpc>
            </a:pPr>
            <a:r>
              <a:rPr lang="fr-FR" sz="5600" b="1" strike="noStrike" spc="-1" dirty="0">
                <a:solidFill>
                  <a:srgbClr val="023477"/>
                </a:solidFill>
                <a:latin typeface="Source Sans Pro"/>
                <a:ea typeface="Playfair Display Bold"/>
              </a:rPr>
              <a:t>Où puis-je obtenir plus d'informations?</a:t>
            </a:r>
            <a:endParaRPr lang="ru-RU" sz="5600" b="0" strike="noStrike" spc="-1" dirty="0">
              <a:latin typeface="Source Sans Pro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10848960" y="8877240"/>
            <a:ext cx="2409120" cy="51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4051"/>
              </a:lnSpc>
            </a:pPr>
            <a:r>
              <a:rPr lang="en-US" sz="2700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icye.ch</a:t>
            </a:r>
            <a:endParaRPr lang="ru-RU" sz="2700" b="0" strike="noStrike" spc="-1"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13672440" y="8620200"/>
            <a:ext cx="2818800" cy="51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4051"/>
              </a:lnSpc>
            </a:pPr>
            <a:r>
              <a:rPr lang="en-US" sz="2700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corona.icye.ch</a:t>
            </a:r>
            <a:endParaRPr lang="ru-RU" sz="2700" b="0" strike="noStrike" spc="-1">
              <a:latin typeface="Arial"/>
            </a:endParaRPr>
          </a:p>
        </p:txBody>
      </p:sp>
      <p:sp>
        <p:nvSpPr>
          <p:cNvPr id="223" name="CustomShape 4"/>
          <p:cNvSpPr/>
          <p:nvPr/>
        </p:nvSpPr>
        <p:spPr>
          <a:xfrm>
            <a:off x="5086440" y="8620200"/>
            <a:ext cx="7838280" cy="51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4051"/>
              </a:lnSpc>
            </a:pPr>
            <a:r>
              <a:rPr lang="en-US" sz="2700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icye.org</a:t>
            </a:r>
            <a:endParaRPr lang="ru-RU" sz="27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224" name="Object 2" descr="preencoded.png"/>
          <p:cNvPicPr/>
          <p:nvPr/>
        </p:nvPicPr>
        <p:blipFill>
          <a:blip r:embed="rId4"/>
          <a:stretch/>
        </p:blipFill>
        <p:spPr>
          <a:xfrm>
            <a:off x="0" y="2450055"/>
            <a:ext cx="7105320" cy="4076280"/>
          </a:xfrm>
          <a:prstGeom prst="rect">
            <a:avLst/>
          </a:prstGeom>
          <a:ln>
            <a:noFill/>
          </a:ln>
        </p:spPr>
      </p:pic>
      <p:pic>
        <p:nvPicPr>
          <p:cNvPr id="226" name="Object 4" descr="preencoded.png"/>
          <p:cNvPicPr/>
          <p:nvPr/>
        </p:nvPicPr>
        <p:blipFill>
          <a:blip r:embed="rId5"/>
          <a:stretch/>
        </p:blipFill>
        <p:spPr>
          <a:xfrm>
            <a:off x="0" y="6413932"/>
            <a:ext cx="6038640" cy="3866760"/>
          </a:xfrm>
          <a:prstGeom prst="rect">
            <a:avLst/>
          </a:prstGeom>
          <a:ln>
            <a:noFill/>
          </a:ln>
        </p:spPr>
      </p:pic>
      <p:pic>
        <p:nvPicPr>
          <p:cNvPr id="228" name="Object 6" descr="preencoded.png"/>
          <p:cNvPicPr/>
          <p:nvPr/>
        </p:nvPicPr>
        <p:blipFill>
          <a:blip r:embed="rId6"/>
          <a:stretch/>
        </p:blipFill>
        <p:spPr>
          <a:xfrm>
            <a:off x="12058560" y="6430498"/>
            <a:ext cx="6229080" cy="3866760"/>
          </a:xfrm>
          <a:prstGeom prst="rect">
            <a:avLst/>
          </a:prstGeom>
          <a:ln>
            <a:noFill/>
          </a:ln>
        </p:spPr>
      </p:pic>
      <p:pic>
        <p:nvPicPr>
          <p:cNvPr id="229" name="Object 7" descr="preencoded.png"/>
          <p:cNvPicPr/>
          <p:nvPr/>
        </p:nvPicPr>
        <p:blipFill>
          <a:blip r:embed="rId7"/>
          <a:stretch/>
        </p:blipFill>
        <p:spPr>
          <a:xfrm>
            <a:off x="12058560" y="2443550"/>
            <a:ext cx="6229080" cy="4000320"/>
          </a:xfrm>
          <a:prstGeom prst="rect">
            <a:avLst/>
          </a:prstGeom>
          <a:ln>
            <a:noFill/>
          </a:ln>
        </p:spPr>
      </p:pic>
      <p:sp>
        <p:nvSpPr>
          <p:cNvPr id="230" name="CustomShape 1"/>
          <p:cNvSpPr/>
          <p:nvPr/>
        </p:nvSpPr>
        <p:spPr>
          <a:xfrm>
            <a:off x="4541118" y="676440"/>
            <a:ext cx="9260202" cy="1383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7951"/>
              </a:lnSpc>
            </a:pPr>
            <a:r>
              <a:rPr lang="en-US" sz="6000" b="1" strike="noStrike" spc="-1" dirty="0">
                <a:solidFill>
                  <a:srgbClr val="023477"/>
                </a:solidFill>
                <a:latin typeface="Source Sans Pro"/>
                <a:ea typeface="Playfair Display Bold"/>
              </a:rPr>
              <a:t>Nos </a:t>
            </a:r>
            <a:r>
              <a:rPr lang="en-US" sz="6000" b="1" strike="noStrike" spc="-1" dirty="0" err="1">
                <a:solidFill>
                  <a:srgbClr val="023477"/>
                </a:solidFill>
                <a:latin typeface="Source Sans Pro"/>
                <a:ea typeface="Playfair Display Bold"/>
              </a:rPr>
              <a:t>programmes</a:t>
            </a:r>
            <a:endParaRPr lang="ru-RU" sz="6000" b="0" strike="noStrike" spc="-1">
              <a:latin typeface="Source Sans Pro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-905040" y="3459009"/>
            <a:ext cx="783864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5026"/>
              </a:lnSpc>
            </a:pPr>
            <a:r>
              <a:rPr lang="fr-CH" sz="4000" b="1" dirty="0">
                <a:solidFill>
                  <a:schemeClr val="bg1"/>
                </a:solidFill>
                <a:latin typeface="Source Sans Pro"/>
              </a:rPr>
              <a:t>Programme à long terme</a:t>
            </a:r>
            <a:endParaRPr lang="ru-RU" sz="3800" b="0" strike="noStrike" spc="-1" dirty="0">
              <a:solidFill>
                <a:schemeClr val="bg1"/>
              </a:solidFill>
              <a:latin typeface="Source Sans Pro"/>
            </a:endParaRPr>
          </a:p>
        </p:txBody>
      </p:sp>
      <p:sp>
        <p:nvSpPr>
          <p:cNvPr id="232" name="CustomShape 3"/>
          <p:cNvSpPr/>
          <p:nvPr/>
        </p:nvSpPr>
        <p:spPr>
          <a:xfrm>
            <a:off x="11354402" y="3504767"/>
            <a:ext cx="783864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5026"/>
              </a:lnSpc>
            </a:pPr>
            <a:r>
              <a:rPr lang="fr-CH" sz="4000" b="1" dirty="0">
                <a:solidFill>
                  <a:schemeClr val="bg1"/>
                </a:solidFill>
                <a:latin typeface="Source Sans Pro"/>
              </a:rPr>
              <a:t>Programme à court terme</a:t>
            </a:r>
            <a:endParaRPr lang="ru-RU" sz="3800" b="0" strike="noStrike" spc="-1" dirty="0">
              <a:solidFill>
                <a:schemeClr val="bg1"/>
              </a:solidFill>
              <a:latin typeface="Source Sans Pro"/>
            </a:endParaRPr>
          </a:p>
        </p:txBody>
      </p:sp>
      <p:sp>
        <p:nvSpPr>
          <p:cNvPr id="233" name="CustomShape 4"/>
          <p:cNvSpPr/>
          <p:nvPr/>
        </p:nvSpPr>
        <p:spPr>
          <a:xfrm>
            <a:off x="5129100" y="7115399"/>
            <a:ext cx="7838640" cy="6190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5026"/>
              </a:lnSpc>
            </a:pPr>
            <a:endParaRPr lang="ru-RU" sz="3800" b="0" strike="noStrike" spc="-1">
              <a:solidFill>
                <a:schemeClr val="bg1"/>
              </a:solidFill>
              <a:latin typeface="Arial"/>
            </a:endParaRPr>
          </a:p>
        </p:txBody>
      </p:sp>
      <p:sp>
        <p:nvSpPr>
          <p:cNvPr id="234" name="CustomShape 5"/>
          <p:cNvSpPr/>
          <p:nvPr/>
        </p:nvSpPr>
        <p:spPr>
          <a:xfrm>
            <a:off x="490320" y="4306025"/>
            <a:ext cx="5047920" cy="39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fr-CH" sz="2800" dirty="0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6 à 12 mois</a:t>
            </a:r>
            <a:endParaRPr lang="ru-RU" sz="2800" b="0" strike="noStrike" spc="-1">
              <a:solidFill>
                <a:schemeClr val="bg1"/>
              </a:solidFill>
              <a:latin typeface="Source Sans Pro"/>
              <a:ea typeface="Open Sans"/>
              <a:cs typeface="Open Sans"/>
            </a:endParaRPr>
          </a:p>
        </p:txBody>
      </p:sp>
      <p:sp>
        <p:nvSpPr>
          <p:cNvPr id="236" name="CustomShape 7"/>
          <p:cNvSpPr/>
          <p:nvPr/>
        </p:nvSpPr>
        <p:spPr>
          <a:xfrm>
            <a:off x="12649140" y="4331800"/>
            <a:ext cx="5047920" cy="39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fr-CH" sz="2800" b="1" dirty="0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1 à 5 mois</a:t>
            </a:r>
            <a:endParaRPr lang="ru-RU" sz="2800" b="1" strike="noStrike" spc="-1">
              <a:solidFill>
                <a:schemeClr val="bg1"/>
              </a:solidFill>
              <a:latin typeface="Source Sans Pro"/>
              <a:ea typeface="Open Sans"/>
              <a:cs typeface="Open Sans"/>
            </a:endParaRPr>
          </a:p>
        </p:txBody>
      </p:sp>
      <p:pic>
        <p:nvPicPr>
          <p:cNvPr id="15" name="Object 5" descr="preencoded.png">
            <a:extLst>
              <a:ext uri="{FF2B5EF4-FFF2-40B4-BE49-F238E27FC236}">
                <a16:creationId xmlns:a16="http://schemas.microsoft.com/office/drawing/2014/main" id="{78AC79F7-E8C9-4AF2-B145-859512C47831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977070" y="2445705"/>
            <a:ext cx="6076440" cy="3981240"/>
          </a:xfrm>
          <a:prstGeom prst="rect">
            <a:avLst/>
          </a:prstGeom>
          <a:ln>
            <a:noFill/>
          </a:ln>
        </p:spPr>
      </p:pic>
      <p:pic>
        <p:nvPicPr>
          <p:cNvPr id="2" name="Grafik 2" descr="Ein Bild, das Person, draußen, Personen enthält.&#10;&#10;Beschreibung automatisch generiert.">
            <a:extLst>
              <a:ext uri="{FF2B5EF4-FFF2-40B4-BE49-F238E27FC236}">
                <a16:creationId xmlns:a16="http://schemas.microsoft.com/office/drawing/2014/main" id="{78BB7A60-CF30-4A70-9B2E-C1CB2D45AA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1517" y="6406796"/>
            <a:ext cx="6056243" cy="3865096"/>
          </a:xfrm>
          <a:prstGeom prst="rect">
            <a:avLst/>
          </a:prstGeom>
        </p:spPr>
      </p:pic>
      <p:pic>
        <p:nvPicPr>
          <p:cNvPr id="3" name="Grafik 3">
            <a:extLst>
              <a:ext uri="{FF2B5EF4-FFF2-40B4-BE49-F238E27FC236}">
                <a16:creationId xmlns:a16="http://schemas.microsoft.com/office/drawing/2014/main" id="{8EE0EBA7-A52F-4322-8104-BDFFDE02F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06500" y="6991350"/>
            <a:ext cx="2743200" cy="2743200"/>
          </a:xfrm>
          <a:prstGeom prst="rect">
            <a:avLst/>
          </a:prstGeom>
        </p:spPr>
      </p:pic>
      <p:pic>
        <p:nvPicPr>
          <p:cNvPr id="4" name="Grafik 4">
            <a:extLst>
              <a:ext uri="{FF2B5EF4-FFF2-40B4-BE49-F238E27FC236}">
                <a16:creationId xmlns:a16="http://schemas.microsoft.com/office/drawing/2014/main" id="{62C6B432-9AD5-4AE5-AF35-DFD4B43D29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8300" y="6972300"/>
            <a:ext cx="27432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B6A19326-39BF-483B-8148-F1D132DD54AB}"/>
              </a:ext>
            </a:extLst>
          </p:cNvPr>
          <p:cNvSpPr/>
          <p:nvPr/>
        </p:nvSpPr>
        <p:spPr>
          <a:xfrm>
            <a:off x="1" y="190500"/>
            <a:ext cx="18288000" cy="10287000"/>
          </a:xfrm>
          <a:prstGeom prst="rect">
            <a:avLst/>
          </a:prstGeom>
          <a:solidFill>
            <a:srgbClr val="D9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de-CH" dirty="0">
              <a:latin typeface="Source Sans Pro"/>
            </a:endParaRPr>
          </a:p>
        </p:txBody>
      </p:sp>
      <p:pic>
        <p:nvPicPr>
          <p:cNvPr id="243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244" name="Object 2" descr="preencoded.png"/>
          <p:cNvPicPr/>
          <p:nvPr/>
        </p:nvPicPr>
        <p:blipFill>
          <a:blip r:embed="rId4"/>
          <a:stretch/>
        </p:blipFill>
        <p:spPr>
          <a:xfrm rot="5400000">
            <a:off x="14302713" y="4419242"/>
            <a:ext cx="6807270" cy="1064234"/>
          </a:xfrm>
          <a:prstGeom prst="rect">
            <a:avLst/>
          </a:prstGeom>
          <a:ln>
            <a:noFill/>
          </a:ln>
        </p:spPr>
      </p:pic>
      <p:pic>
        <p:nvPicPr>
          <p:cNvPr id="246" name="Object 4" descr="preencoded.png"/>
          <p:cNvPicPr/>
          <p:nvPr/>
        </p:nvPicPr>
        <p:blipFill>
          <a:blip r:embed="rId5"/>
          <a:stretch/>
        </p:blipFill>
        <p:spPr>
          <a:xfrm>
            <a:off x="0" y="1868200"/>
            <a:ext cx="7867440" cy="8438760"/>
          </a:xfrm>
          <a:prstGeom prst="rect">
            <a:avLst/>
          </a:prstGeom>
          <a:ln>
            <a:noFill/>
          </a:ln>
        </p:spPr>
      </p:pic>
      <p:pic>
        <p:nvPicPr>
          <p:cNvPr id="247" name="Object 5" descr="preencoded.png"/>
          <p:cNvPicPr/>
          <p:nvPr/>
        </p:nvPicPr>
        <p:blipFill>
          <a:blip r:embed="rId6"/>
          <a:stretch/>
        </p:blipFill>
        <p:spPr>
          <a:xfrm>
            <a:off x="14166737" y="4841109"/>
            <a:ext cx="37800" cy="971280"/>
          </a:xfrm>
          <a:prstGeom prst="rect">
            <a:avLst/>
          </a:prstGeom>
          <a:ln>
            <a:noFill/>
          </a:ln>
        </p:spPr>
      </p:pic>
      <p:pic>
        <p:nvPicPr>
          <p:cNvPr id="248" name="Object 6" descr="preencoded.png"/>
          <p:cNvPicPr/>
          <p:nvPr/>
        </p:nvPicPr>
        <p:blipFill>
          <a:blip r:embed="rId6"/>
          <a:stretch/>
        </p:blipFill>
        <p:spPr>
          <a:xfrm>
            <a:off x="8676882" y="4856027"/>
            <a:ext cx="37800" cy="971280"/>
          </a:xfrm>
          <a:prstGeom prst="rect">
            <a:avLst/>
          </a:prstGeom>
          <a:ln>
            <a:noFill/>
          </a:ln>
        </p:spPr>
      </p:pic>
      <p:pic>
        <p:nvPicPr>
          <p:cNvPr id="249" name="Object 7" descr="preencoded.png"/>
          <p:cNvPicPr/>
          <p:nvPr/>
        </p:nvPicPr>
        <p:blipFill>
          <a:blip r:embed="rId7"/>
          <a:stretch/>
        </p:blipFill>
        <p:spPr>
          <a:xfrm>
            <a:off x="7093614" y="8109370"/>
            <a:ext cx="9845839" cy="899133"/>
          </a:xfrm>
          <a:prstGeom prst="rect">
            <a:avLst/>
          </a:prstGeom>
          <a:ln>
            <a:noFill/>
          </a:ln>
        </p:spPr>
      </p:pic>
      <p:sp>
        <p:nvSpPr>
          <p:cNvPr id="251" name="CustomShape 2"/>
          <p:cNvSpPr/>
          <p:nvPr/>
        </p:nvSpPr>
        <p:spPr>
          <a:xfrm rot="5400000">
            <a:off x="15397600" y="4556452"/>
            <a:ext cx="4714515" cy="5937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5100"/>
              </a:lnSpc>
            </a:pPr>
            <a:r>
              <a:rPr lang="fr-FR" sz="35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Durée : </a:t>
            </a:r>
            <a:r>
              <a:rPr lang="fr-FR" sz="3500" b="0" strike="noStrike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6 à 12 mois</a:t>
            </a:r>
            <a:endParaRPr lang="ru-RU" sz="3500" b="0" strike="noStrike" spc="-1" dirty="0">
              <a:latin typeface="Source Sans Pro"/>
              <a:ea typeface="Open Sans"/>
              <a:cs typeface="Open Sans"/>
            </a:endParaRPr>
          </a:p>
        </p:txBody>
      </p:sp>
      <p:sp>
        <p:nvSpPr>
          <p:cNvPr id="252" name="CustomShape 3"/>
          <p:cNvSpPr/>
          <p:nvPr/>
        </p:nvSpPr>
        <p:spPr>
          <a:xfrm>
            <a:off x="12308522" y="2879296"/>
            <a:ext cx="5349163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24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Départ </a:t>
            </a:r>
            <a:r>
              <a:rPr lang="fr-FR" sz="2400" b="0" strike="noStrike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en </a:t>
            </a:r>
            <a:r>
              <a:rPr lang="fr-FR" sz="2400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janvier/février</a:t>
            </a:r>
            <a:endParaRPr lang="fr-FR" sz="2400" b="0" strike="noStrike" spc="-1" dirty="0">
              <a:solidFill>
                <a:srgbClr val="023477"/>
              </a:solidFill>
              <a:latin typeface="Source Sans Pro"/>
              <a:ea typeface="Open Sans"/>
              <a:cs typeface="Open Sans"/>
            </a:endParaRPr>
          </a:p>
          <a:p>
            <a:pPr>
              <a:lnSpc>
                <a:spcPct val="150000"/>
              </a:lnSpc>
            </a:pPr>
            <a:r>
              <a:rPr lang="fr-FR" sz="24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Inscription </a:t>
            </a:r>
            <a:r>
              <a:rPr lang="fr-FR" sz="2400" b="0" strike="noStrike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jusqu'à </a:t>
            </a:r>
            <a:r>
              <a:rPr lang="fr-FR" sz="2400" b="1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fin octobre</a:t>
            </a:r>
            <a:endParaRPr lang="ru-RU" sz="2400" b="1" strike="noStrike" spc="-1" dirty="0">
              <a:latin typeface="Source Sans Pro"/>
              <a:ea typeface="Open Sans"/>
              <a:cs typeface="Open Sans"/>
            </a:endParaRPr>
          </a:p>
        </p:txBody>
      </p:sp>
      <p:sp>
        <p:nvSpPr>
          <p:cNvPr id="253" name="CustomShape 4"/>
          <p:cNvSpPr/>
          <p:nvPr/>
        </p:nvSpPr>
        <p:spPr>
          <a:xfrm>
            <a:off x="6896518" y="2872009"/>
            <a:ext cx="5876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2400" b="1" strike="noStrike" spc="-1" dirty="0">
                <a:solidFill>
                  <a:srgbClr val="023477"/>
                </a:solidFill>
                <a:latin typeface="Source Sans Pro"/>
                <a:ea typeface="Open Sans SemiBold"/>
                <a:cs typeface="Open Sans SemiBold"/>
              </a:rPr>
              <a:t>Départ</a:t>
            </a:r>
            <a:r>
              <a:rPr lang="fr-FR" sz="2400" b="0" strike="noStrike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 en </a:t>
            </a:r>
            <a:r>
              <a:rPr lang="fr-FR" sz="2400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juillet/août</a:t>
            </a:r>
            <a:endParaRPr lang="fr-FR" sz="2400" b="0" strike="noStrike" spc="-1" dirty="0">
              <a:solidFill>
                <a:srgbClr val="023477"/>
              </a:solidFill>
              <a:latin typeface="Source Sans Pro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400" b="1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Inscription</a:t>
            </a:r>
            <a:r>
              <a:rPr lang="fr-FR" sz="2400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 jusqu’à la </a:t>
            </a:r>
            <a:r>
              <a:rPr lang="fr-FR" sz="2400" b="1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fin avril</a:t>
            </a:r>
            <a:endParaRPr lang="fr-FR" sz="2400" b="1" strike="noStrike" spc="-1" dirty="0">
              <a:solidFill>
                <a:srgbClr val="023477"/>
              </a:solidFill>
              <a:latin typeface="Source Sans Pro"/>
              <a:ea typeface="Open Sans"/>
              <a:cs typeface="Open Sans"/>
            </a:endParaRPr>
          </a:p>
        </p:txBody>
      </p:sp>
      <p:sp>
        <p:nvSpPr>
          <p:cNvPr id="254" name="CustomShape 5"/>
          <p:cNvSpPr/>
          <p:nvPr/>
        </p:nvSpPr>
        <p:spPr>
          <a:xfrm>
            <a:off x="12312932" y="6198009"/>
            <a:ext cx="4429802" cy="11433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2400" b="1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Séminaire préparatoire</a:t>
            </a:r>
            <a:endParaRPr lang="en-US" sz="2400" b="1" dirty="0"/>
          </a:p>
        </p:txBody>
      </p:sp>
      <p:sp>
        <p:nvSpPr>
          <p:cNvPr id="255" name="CustomShape 6"/>
          <p:cNvSpPr/>
          <p:nvPr/>
        </p:nvSpPr>
        <p:spPr>
          <a:xfrm>
            <a:off x="6893023" y="6190722"/>
            <a:ext cx="4554360" cy="1140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4501"/>
              </a:lnSpc>
            </a:pPr>
            <a:r>
              <a:rPr lang="fr-FR" sz="2400" b="1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Séminaire préparatoire </a:t>
            </a:r>
            <a:endParaRPr lang="fr-FR" sz="2400" b="0" strike="noStrike" spc="-1" dirty="0">
              <a:solidFill>
                <a:srgbClr val="023477"/>
              </a:solidFill>
              <a:latin typeface="Source Sans Pro"/>
              <a:ea typeface="Open Sans SemiBold"/>
              <a:cs typeface="Open Sans" panose="020B0606030504020204" pitchFamily="34" charset="0"/>
            </a:endParaRPr>
          </a:p>
          <a:p>
            <a:pPr algn="ctr">
              <a:lnSpc>
                <a:spcPts val="4501"/>
              </a:lnSpc>
            </a:pPr>
            <a:endParaRPr lang="fr-FR" sz="2400" spc="-1" dirty="0">
              <a:solidFill>
                <a:srgbClr val="023477"/>
              </a:solidFill>
              <a:latin typeface="Source Sans Pro"/>
              <a:ea typeface="Open Sans SemiBold"/>
              <a:cs typeface="Open Sans" panose="020B0606030504020204" pitchFamily="34" charset="0"/>
            </a:endParaRPr>
          </a:p>
          <a:p>
            <a:pPr>
              <a:lnSpc>
                <a:spcPts val="4501"/>
              </a:lnSpc>
            </a:pPr>
            <a:endParaRPr lang="fr-FR" sz="2400" spc="-1" dirty="0">
              <a:solidFill>
                <a:srgbClr val="023477"/>
              </a:solidFill>
              <a:latin typeface="Source Sans Pro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6" name="CustomShape 7"/>
          <p:cNvSpPr/>
          <p:nvPr/>
        </p:nvSpPr>
        <p:spPr>
          <a:xfrm>
            <a:off x="8282638" y="8458714"/>
            <a:ext cx="7763581" cy="2097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251"/>
              </a:lnSpc>
            </a:pPr>
            <a:r>
              <a:rPr lang="fr-FR" sz="2800" b="0" strike="noStrike" spc="-1" dirty="0">
                <a:solidFill>
                  <a:srgbClr val="FFFFFF"/>
                </a:solidFill>
                <a:latin typeface="Source Sans Pro"/>
                <a:ea typeface="Open Sans SemiBold"/>
              </a:rPr>
              <a:t>Préparation spécifique au pays : individuellement</a:t>
            </a:r>
            <a:endParaRPr lang="ru-RU" sz="2800" b="0" strike="noStrike" spc="-1">
              <a:latin typeface="Source Sans Pro"/>
            </a:endParaRPr>
          </a:p>
        </p:txBody>
      </p:sp>
      <p:pic>
        <p:nvPicPr>
          <p:cNvPr id="3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41FBE574-583B-A974-F97B-BA94244DDA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31" y="2582"/>
            <a:ext cx="18279532" cy="1550586"/>
          </a:xfrm>
          <a:prstGeom prst="rect">
            <a:avLst/>
          </a:prstGeom>
        </p:spPr>
      </p:pic>
      <p:pic>
        <p:nvPicPr>
          <p:cNvPr id="2" name="Grafik 2" descr="Ein Bild, das Person, darstellend, Gruppe, Tänzer enthält.&#10;&#10;Beschreibung automatisch generiert.">
            <a:extLst>
              <a:ext uri="{FF2B5EF4-FFF2-40B4-BE49-F238E27FC236}">
                <a16:creationId xmlns:a16="http://schemas.microsoft.com/office/drawing/2014/main" id="{1A240C6A-5F8F-49A6-95A6-80FB08E257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911" y="2412887"/>
            <a:ext cx="5673329" cy="7555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6034E8-FC92-842D-9C0C-4D53C8988178}"/>
              </a:ext>
            </a:extLst>
          </p:cNvPr>
          <p:cNvSpPr txBox="1"/>
          <p:nvPr/>
        </p:nvSpPr>
        <p:spPr>
          <a:xfrm>
            <a:off x="4921250" y="275167"/>
            <a:ext cx="950383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Source Sans Pro"/>
              </a:rPr>
              <a:t>Programme</a:t>
            </a:r>
            <a:r>
              <a:rPr lang="en-US" sz="6000" b="1" dirty="0">
                <a:solidFill>
                  <a:schemeClr val="bg1"/>
                </a:solidFill>
                <a:latin typeface="Source Sans Pro"/>
              </a:rPr>
              <a:t> à Long Terme</a:t>
            </a:r>
          </a:p>
        </p:txBody>
      </p:sp>
    </p:spTree>
    <p:extLst>
      <p:ext uri="{BB962C8B-B14F-4D97-AF65-F5344CB8AC3E}">
        <p14:creationId xmlns:p14="http://schemas.microsoft.com/office/powerpoint/2010/main" val="584100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14BDCF19-69A2-479E-A18E-3721C68B156A}"/>
              </a:ext>
            </a:extLst>
          </p:cNvPr>
          <p:cNvSpPr/>
          <p:nvPr/>
        </p:nvSpPr>
        <p:spPr>
          <a:xfrm>
            <a:off x="0" y="-57150"/>
            <a:ext cx="18288000" cy="10287000"/>
          </a:xfrm>
          <a:prstGeom prst="rect">
            <a:avLst/>
          </a:prstGeom>
          <a:solidFill>
            <a:srgbClr val="D9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de-CH" sz="1800" dirty="0">
              <a:latin typeface="Source Sans Pro"/>
              <a:ea typeface="Source Sans Pro"/>
            </a:endParaRPr>
          </a:p>
        </p:txBody>
      </p:sp>
      <p:pic>
        <p:nvPicPr>
          <p:cNvPr id="257" name="Object 1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5105160" cy="10286640"/>
          </a:xfrm>
          <a:prstGeom prst="rect">
            <a:avLst/>
          </a:prstGeom>
          <a:ln>
            <a:noFill/>
          </a:ln>
        </p:spPr>
      </p:pic>
      <p:pic>
        <p:nvPicPr>
          <p:cNvPr id="258" name="Object 2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259" name="Object 3" descr="preencoded.png"/>
          <p:cNvPicPr/>
          <p:nvPr/>
        </p:nvPicPr>
        <p:blipFill>
          <a:blip r:embed="rId5"/>
          <a:stretch/>
        </p:blipFill>
        <p:spPr>
          <a:xfrm>
            <a:off x="5076720" y="0"/>
            <a:ext cx="647280" cy="10286640"/>
          </a:xfrm>
          <a:prstGeom prst="rect">
            <a:avLst/>
          </a:prstGeom>
          <a:ln>
            <a:noFill/>
          </a:ln>
        </p:spPr>
      </p:pic>
      <p:pic>
        <p:nvPicPr>
          <p:cNvPr id="260" name="Object 4" descr="preencoded.png"/>
          <p:cNvPicPr/>
          <p:nvPr/>
        </p:nvPicPr>
        <p:blipFill>
          <a:blip r:embed="rId6"/>
          <a:stretch/>
        </p:blipFill>
        <p:spPr>
          <a:xfrm>
            <a:off x="0" y="2286000"/>
            <a:ext cx="7372080" cy="8000640"/>
          </a:xfrm>
          <a:prstGeom prst="rect">
            <a:avLst/>
          </a:prstGeom>
          <a:ln>
            <a:noFill/>
          </a:ln>
        </p:spPr>
      </p:pic>
      <p:sp>
        <p:nvSpPr>
          <p:cNvPr id="261" name="CustomShape 1"/>
          <p:cNvSpPr/>
          <p:nvPr/>
        </p:nvSpPr>
        <p:spPr>
          <a:xfrm>
            <a:off x="5617951" y="373640"/>
            <a:ext cx="12670052" cy="111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6977"/>
              </a:lnSpc>
            </a:pPr>
            <a:r>
              <a:rPr lang="fr-FR" sz="4000" b="1" spc="-2" dirty="0">
                <a:solidFill>
                  <a:srgbClr val="023477"/>
                </a:solidFill>
                <a:latin typeface="Source Sans Pro"/>
                <a:ea typeface="Playfair Display Bold"/>
              </a:rPr>
              <a:t>Procédure du programme à long terme de l’ICYE</a:t>
            </a:r>
            <a:endParaRPr lang="ru-RU" sz="4000" spc="-2">
              <a:latin typeface="Source Sans Pro"/>
              <a:ea typeface="Source Sans Pro"/>
            </a:endParaRPr>
          </a:p>
        </p:txBody>
      </p:sp>
      <p:sp>
        <p:nvSpPr>
          <p:cNvPr id="262" name="CustomShape 2"/>
          <p:cNvSpPr/>
          <p:nvPr/>
        </p:nvSpPr>
        <p:spPr>
          <a:xfrm>
            <a:off x="7666366" y="2466451"/>
            <a:ext cx="819000" cy="59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spc="-2" dirty="0">
                <a:solidFill>
                  <a:srgbClr val="023477"/>
                </a:solidFill>
                <a:latin typeface="Source Sans Pro"/>
                <a:ea typeface="Playfair Display Regular"/>
              </a:rPr>
              <a:t>1</a:t>
            </a:r>
            <a:endParaRPr lang="ru-RU" sz="10500" spc="-2" dirty="0">
              <a:latin typeface="Source Sans Pro"/>
              <a:ea typeface="Source Sans Pro"/>
            </a:endParaRPr>
          </a:p>
        </p:txBody>
      </p:sp>
      <p:sp>
        <p:nvSpPr>
          <p:cNvPr id="263" name="CustomShape 3"/>
          <p:cNvSpPr/>
          <p:nvPr/>
        </p:nvSpPr>
        <p:spPr>
          <a:xfrm>
            <a:off x="11975695" y="2482154"/>
            <a:ext cx="446406" cy="5670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spc="-2" dirty="0">
                <a:solidFill>
                  <a:srgbClr val="023477"/>
                </a:solidFill>
                <a:latin typeface="Source Sans Pro"/>
                <a:ea typeface="Playfair Display Regular"/>
              </a:rPr>
              <a:t>2</a:t>
            </a:r>
            <a:endParaRPr lang="ru-RU" sz="10500" spc="-2" dirty="0">
              <a:latin typeface="Source Sans Pro"/>
              <a:ea typeface="Source Sans Pro"/>
            </a:endParaRPr>
          </a:p>
        </p:txBody>
      </p:sp>
      <p:sp>
        <p:nvSpPr>
          <p:cNvPr id="264" name="CustomShape 4"/>
          <p:cNvSpPr/>
          <p:nvPr/>
        </p:nvSpPr>
        <p:spPr>
          <a:xfrm>
            <a:off x="15838848" y="2471311"/>
            <a:ext cx="552240" cy="79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spc="-2" dirty="0">
                <a:solidFill>
                  <a:srgbClr val="023477"/>
                </a:solidFill>
                <a:latin typeface="Source Sans Pro"/>
                <a:ea typeface="Playfair Display Regular"/>
              </a:rPr>
              <a:t>3</a:t>
            </a:r>
            <a:endParaRPr lang="ru-RU" sz="10500" spc="-2" dirty="0">
              <a:latin typeface="Source Sans Pro"/>
              <a:ea typeface="Source Sans Pro"/>
            </a:endParaRPr>
          </a:p>
        </p:txBody>
      </p:sp>
      <p:sp>
        <p:nvSpPr>
          <p:cNvPr id="265" name="CustomShape 5"/>
          <p:cNvSpPr/>
          <p:nvPr/>
        </p:nvSpPr>
        <p:spPr>
          <a:xfrm>
            <a:off x="11849773" y="6263989"/>
            <a:ext cx="676080" cy="552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spc="-2" dirty="0">
                <a:solidFill>
                  <a:srgbClr val="023477"/>
                </a:solidFill>
                <a:latin typeface="Source Sans Pro"/>
                <a:ea typeface="Playfair Display Regular"/>
              </a:rPr>
              <a:t>5</a:t>
            </a:r>
            <a:endParaRPr lang="ru-RU" sz="10500" spc="-2">
              <a:latin typeface="Source Sans Pro"/>
              <a:ea typeface="Source Sans Pro"/>
            </a:endParaRPr>
          </a:p>
        </p:txBody>
      </p:sp>
      <p:sp>
        <p:nvSpPr>
          <p:cNvPr id="266" name="CustomShape 6"/>
          <p:cNvSpPr/>
          <p:nvPr/>
        </p:nvSpPr>
        <p:spPr>
          <a:xfrm>
            <a:off x="7539366" y="6288725"/>
            <a:ext cx="883775" cy="7244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spc="-2" dirty="0">
                <a:solidFill>
                  <a:srgbClr val="023477"/>
                </a:solidFill>
                <a:latin typeface="Source Sans Pro"/>
                <a:ea typeface="Playfair Display Regular"/>
              </a:rPr>
              <a:t>4</a:t>
            </a:r>
            <a:endParaRPr lang="ru-RU" sz="10500" spc="-2">
              <a:latin typeface="Source Sans Pro"/>
              <a:ea typeface="Source Sans Pro"/>
            </a:endParaRPr>
          </a:p>
        </p:txBody>
      </p:sp>
      <p:sp>
        <p:nvSpPr>
          <p:cNvPr id="267" name="CustomShape 7"/>
          <p:cNvSpPr/>
          <p:nvPr/>
        </p:nvSpPr>
        <p:spPr>
          <a:xfrm>
            <a:off x="15713427" y="6260532"/>
            <a:ext cx="676080" cy="552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spc="-2" dirty="0">
                <a:solidFill>
                  <a:srgbClr val="023477"/>
                </a:solidFill>
                <a:latin typeface="Source Sans Pro"/>
                <a:ea typeface="Playfair Display Regular"/>
              </a:rPr>
              <a:t>6</a:t>
            </a:r>
            <a:endParaRPr lang="ru-RU" sz="10500" spc="-2">
              <a:latin typeface="Source Sans Pro"/>
              <a:ea typeface="Source Sans Pro"/>
            </a:endParaRPr>
          </a:p>
        </p:txBody>
      </p:sp>
      <p:sp>
        <p:nvSpPr>
          <p:cNvPr id="268" name="CustomShape 8"/>
          <p:cNvSpPr/>
          <p:nvPr/>
        </p:nvSpPr>
        <p:spPr>
          <a:xfrm>
            <a:off x="6765336" y="3231748"/>
            <a:ext cx="3355781" cy="23721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SemiBold"/>
              </a:rPr>
              <a:t>Inscription ICYE Suisse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Regular"/>
              </a:rPr>
              <a:t>Formulaire d'inscription définitif  (avec 3 pays souhaités)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Regular"/>
              </a:rPr>
              <a:t>100 CHF de frais d'inscription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900" spc="-2" dirty="0">
              <a:solidFill>
                <a:srgbClr val="023477"/>
              </a:solidFill>
              <a:latin typeface="Source Sans Pro"/>
              <a:ea typeface="Open Sans Regular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900" spc="-2" dirty="0">
              <a:solidFill>
                <a:srgbClr val="023477"/>
              </a:solidFill>
              <a:latin typeface="Source Sans Pro"/>
              <a:ea typeface="Open Sans Regular"/>
            </a:endParaRPr>
          </a:p>
        </p:txBody>
      </p:sp>
      <p:sp>
        <p:nvSpPr>
          <p:cNvPr id="269" name="CustomShape 9"/>
          <p:cNvSpPr/>
          <p:nvPr/>
        </p:nvSpPr>
        <p:spPr>
          <a:xfrm>
            <a:off x="15314819" y="3229745"/>
            <a:ext cx="2689517" cy="17626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SemiBold"/>
              </a:rPr>
              <a:t>Le pays est choisi*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Entretien de candidature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Contrat </a:t>
            </a:r>
            <a:endParaRPr lang="fr-FR" sz="1900" spc="-2">
              <a:solidFill>
                <a:srgbClr val="023477"/>
              </a:solidFill>
              <a:latin typeface="Source Sans Pro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0" name="CustomShape 10"/>
          <p:cNvSpPr/>
          <p:nvPr/>
        </p:nvSpPr>
        <p:spPr>
          <a:xfrm>
            <a:off x="10814292" y="7414593"/>
            <a:ext cx="2082509" cy="43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fr-CH" sz="1900" spc="-2" dirty="0">
                <a:solidFill>
                  <a:srgbClr val="023477"/>
                </a:solidFill>
                <a:latin typeface="Source Sans Pro"/>
                <a:ea typeface="Open Sans SemiBold"/>
              </a:rPr>
              <a:t>Demande de visa</a:t>
            </a:r>
            <a:endParaRPr lang="fr-CH" sz="1900" spc="-2" dirty="0">
              <a:latin typeface="Source Sans Pro"/>
              <a:ea typeface="Source Sans Pro"/>
            </a:endParaRPr>
          </a:p>
        </p:txBody>
      </p:sp>
      <p:sp>
        <p:nvSpPr>
          <p:cNvPr id="271" name="CustomShape 11"/>
          <p:cNvSpPr/>
          <p:nvPr/>
        </p:nvSpPr>
        <p:spPr>
          <a:xfrm>
            <a:off x="15314449" y="7096365"/>
            <a:ext cx="2828705" cy="135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SemiBold"/>
              </a:rPr>
              <a:t>Départ</a:t>
            </a:r>
          </a:p>
          <a:p>
            <a:pPr marL="342900" indent="-342900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SemiBold"/>
              </a:rPr>
              <a:t>Après le retour : </a:t>
            </a:r>
            <a:r>
              <a:rPr lang="fr-FR" sz="1900" spc="-2" dirty="0" err="1">
                <a:solidFill>
                  <a:srgbClr val="023477"/>
                </a:solidFill>
                <a:latin typeface="Source Sans Pro"/>
                <a:ea typeface="Open Sans SemiBold"/>
              </a:rPr>
              <a:t>Returnee</a:t>
            </a: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SemiBold"/>
              </a:rPr>
              <a:t> Day</a:t>
            </a:r>
          </a:p>
          <a:p>
            <a:pPr algn="ctr">
              <a:lnSpc>
                <a:spcPts val="2999"/>
              </a:lnSpc>
            </a:pPr>
            <a:endParaRPr lang="ru-RU" sz="1900" spc="-2" dirty="0">
              <a:latin typeface="Source Sans Pro"/>
              <a:ea typeface="Source Sans Pro"/>
            </a:endParaRPr>
          </a:p>
        </p:txBody>
      </p:sp>
      <p:sp>
        <p:nvSpPr>
          <p:cNvPr id="272" name="CustomShape 12"/>
          <p:cNvSpPr/>
          <p:nvPr/>
        </p:nvSpPr>
        <p:spPr>
          <a:xfrm>
            <a:off x="6659503" y="7096366"/>
            <a:ext cx="3713532" cy="21425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28625" indent="-428625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SemiBold"/>
              </a:rPr>
              <a:t>Séminaires de préparation</a:t>
            </a:r>
          </a:p>
          <a:p>
            <a:pPr marL="428625" indent="-428625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SemiBold"/>
              </a:rPr>
              <a:t>préparation individuelle par pays</a:t>
            </a:r>
          </a:p>
          <a:p>
            <a:pPr marL="428625" indent="-428625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+mn-lt"/>
                <a:cs typeface="+mn-lt"/>
              </a:rPr>
              <a:t>Demande d'extrait spécial du casier judiciaire</a:t>
            </a:r>
            <a:endParaRPr lang="ru-RU" sz="1900" spc="-2">
              <a:solidFill>
                <a:srgbClr val="023477"/>
              </a:solidFill>
              <a:latin typeface="Source Sans Pro"/>
              <a:ea typeface="Source Sans Pro"/>
            </a:endParaRPr>
          </a:p>
        </p:txBody>
      </p:sp>
      <p:sp>
        <p:nvSpPr>
          <p:cNvPr id="273" name="CustomShape 13"/>
          <p:cNvSpPr/>
          <p:nvPr/>
        </p:nvSpPr>
        <p:spPr>
          <a:xfrm>
            <a:off x="10819335" y="3301255"/>
            <a:ext cx="4475532" cy="27044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SemiBold"/>
              </a:rPr>
              <a:t>Inscription internationale 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Regular"/>
              </a:rPr>
              <a:t>CV et lettre de motivation en anglais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Regular"/>
              </a:rPr>
              <a:t>Liste projets souhaités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900" spc="-2" dirty="0">
              <a:solidFill>
                <a:srgbClr val="023477"/>
              </a:solidFill>
              <a:latin typeface="Source Sans Pro"/>
              <a:ea typeface="Open Sans Regular"/>
            </a:endParaRPr>
          </a:p>
        </p:txBody>
      </p:sp>
      <p:sp>
        <p:nvSpPr>
          <p:cNvPr id="19" name="CustomShape 9">
            <a:extLst>
              <a:ext uri="{FF2B5EF4-FFF2-40B4-BE49-F238E27FC236}">
                <a16:creationId xmlns:a16="http://schemas.microsoft.com/office/drawing/2014/main" id="{77B843D5-C31C-4361-9F16-7DCF9750D02C}"/>
              </a:ext>
            </a:extLst>
          </p:cNvPr>
          <p:cNvSpPr/>
          <p:nvPr/>
        </p:nvSpPr>
        <p:spPr>
          <a:xfrm>
            <a:off x="6664997" y="9223920"/>
            <a:ext cx="9448800" cy="395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*Le projet est déterminé en accord avec le comité partenaire du pays d'accueil. </a:t>
            </a:r>
            <a:endParaRPr lang="fr-FR" sz="1900" spc="-2" dirty="0">
              <a:solidFill>
                <a:srgbClr val="023477"/>
              </a:solidFill>
              <a:latin typeface="Source Sans Pro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537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782</Words>
  <Application>Microsoft Office PowerPoint</Application>
  <PresentationFormat>Personnalisé</PresentationFormat>
  <Paragraphs>167</Paragraphs>
  <Slides>18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32" baseType="lpstr">
      <vt:lpstr>Arial</vt:lpstr>
      <vt:lpstr>Calibri</vt:lpstr>
      <vt:lpstr>Calibri Light</vt:lpstr>
      <vt:lpstr>Fira Sans</vt:lpstr>
      <vt:lpstr>Open Sans Regular</vt:lpstr>
      <vt:lpstr>Open Sans SemiBold</vt:lpstr>
      <vt:lpstr>Playfair Display Bold</vt:lpstr>
      <vt:lpstr>Playfair Display Regular</vt:lpstr>
      <vt:lpstr>Source Sans Pro</vt:lpstr>
      <vt:lpstr>Symbol</vt:lpstr>
      <vt:lpstr>Times New Roman</vt:lpstr>
      <vt:lpstr>Wingdings</vt:lpstr>
      <vt:lpstr>Office Theme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dc:description/>
  <cp:lastModifiedBy>Jessica Monica</cp:lastModifiedBy>
  <cp:revision>773</cp:revision>
  <dcterms:created xsi:type="dcterms:W3CDTF">2021-05-26T13:56:44Z</dcterms:created>
  <dcterms:modified xsi:type="dcterms:W3CDTF">2024-05-31T11:14:19Z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PptxGenJS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30</vt:i4>
  </property>
  <property fmtid="{D5CDD505-2E9C-101B-9397-08002B2CF9AE}" pid="9" name="PresentationFormat">
    <vt:lpwstr>On-screen Show (16:9)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30</vt:i4>
  </property>
</Properties>
</file>