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310" r:id="rId5"/>
    <p:sldId id="312" r:id="rId6"/>
    <p:sldId id="267" r:id="rId7"/>
    <p:sldId id="268" r:id="rId8"/>
    <p:sldId id="315" r:id="rId9"/>
    <p:sldId id="271" r:id="rId10"/>
    <p:sldId id="272" r:id="rId11"/>
    <p:sldId id="276" r:id="rId12"/>
    <p:sldId id="316" r:id="rId13"/>
    <p:sldId id="275" r:id="rId14"/>
    <p:sldId id="277" r:id="rId15"/>
    <p:sldId id="278" r:id="rId16"/>
    <p:sldId id="279" r:id="rId17"/>
    <p:sldId id="280" r:id="rId18"/>
    <p:sldId id="285" r:id="rId19"/>
    <p:sldId id="286" r:id="rId20"/>
  </p:sldIdLst>
  <p:sldSz cx="18288000" cy="10287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7ED5A-BEA6-4CA0-6919-F09869BDADC3}" name="Hannah Egger" initials="HE" userId="S::hannah.egger@icye.ch::c6b2dad0-730c-47f5-a7d5-0184faf84817" providerId="AD"/>
  <p188:author id="{7AC30469-4642-3115-1A4C-7F932C5C7470}" name="Anastasia Murha" initials="AM" userId="S::anastasia.murha@icye.ch::433f7a3d-e67c-4c9d-b073-b54d61f351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023477"/>
    <a:srgbClr val="D9F0FF"/>
    <a:srgbClr val="99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14363" y="454025"/>
            <a:ext cx="3990975" cy="2244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1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22084" y="2842120"/>
            <a:ext cx="4176418" cy="269242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2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265593" cy="298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8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2954992" y="0"/>
            <a:ext cx="2265593" cy="298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8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5684441"/>
            <a:ext cx="2265593" cy="2989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8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2954992" y="5684441"/>
            <a:ext cx="2265593" cy="2989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90A177-A2E7-487C-8CA6-EFF75C2243D4}" type="slidenum">
              <a:rPr lang="ru-RU" sz="800" b="0" strike="noStrike" spc="-1">
                <a:latin typeface="Times New Roman"/>
              </a:rPr>
              <a:t>‹N°›</a:t>
            </a:fld>
            <a:endParaRPr lang="ru-RU" sz="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137D2030-D0EC-408C-9F80-4301E624907D}" type="slidenum">
              <a:rPr lang="en-US" sz="700" spc="-1">
                <a:solidFill>
                  <a:srgbClr val="000000"/>
                </a:solidFill>
              </a:rPr>
              <a:t>1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90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9387036F-BA16-441F-B30E-D0CBA3DA8E73}" type="slidenum">
              <a:rPr lang="en-US" sz="700" spc="-1">
                <a:solidFill>
                  <a:srgbClr val="000000"/>
                </a:solidFill>
              </a:rPr>
              <a:t>10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CH" spc="-1" dirty="0">
              <a:latin typeface="Arial"/>
              <a:cs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700" spc="-1">
                <a:solidFill>
                  <a:srgbClr val="000000"/>
                </a:solidFill>
              </a:rPr>
              <a:t>11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CH" spc="-1" dirty="0">
              <a:latin typeface="Arial"/>
              <a:cs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700" spc="-1">
                <a:solidFill>
                  <a:srgbClr val="000000"/>
                </a:solidFill>
              </a:rPr>
              <a:t>12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7881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99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7306C77-B72D-46BD-994A-9876738F6FCB}" type="slidenum">
              <a:rPr lang="en-US" sz="700" spc="-1">
                <a:solidFill>
                  <a:srgbClr val="000000"/>
                </a:solidFill>
              </a:rPr>
              <a:t>13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05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4CE1707E-F10B-4FB0-A8D7-185C99367992}" type="slidenum">
              <a:rPr lang="en-US" sz="700" spc="-1">
                <a:solidFill>
                  <a:srgbClr val="000000"/>
                </a:solidFill>
              </a:rPr>
              <a:t>14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08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67A26D9-965D-4D04-AA99-00A546EFDC94}" type="slidenum">
              <a:rPr lang="en-US" sz="700" spc="-1">
                <a:solidFill>
                  <a:srgbClr val="000000"/>
                </a:solidFill>
              </a:rPr>
              <a:t>15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>
              <a:latin typeface="Arial"/>
            </a:endParaRPr>
          </a:p>
        </p:txBody>
      </p:sp>
      <p:sp>
        <p:nvSpPr>
          <p:cNvPr id="611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26435DF-4309-4DE8-A10B-51BADDE56069}" type="slidenum">
              <a:rPr lang="en-US" sz="700" spc="-1">
                <a:solidFill>
                  <a:srgbClr val="000000"/>
                </a:solidFill>
              </a:rPr>
              <a:t>16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pc="-1" dirty="0">
              <a:latin typeface="Arial"/>
              <a:cs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038C6A3B-28DC-424E-84AB-235C84CC53A5}" type="slidenum">
              <a:rPr lang="en-US" sz="700" spc="-1">
                <a:solidFill>
                  <a:srgbClr val="000000"/>
                </a:solidFill>
              </a:rPr>
              <a:t>17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D88A551C-6EAF-4E2F-BF7A-2E55D2F684AB}" type="slidenum">
              <a:rPr lang="en-US" sz="700" spc="-1">
                <a:solidFill>
                  <a:srgbClr val="000000"/>
                </a:solidFill>
              </a:rPr>
              <a:t>18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9E76E6D-EC47-4CD3-91C8-4F7E1EE84E4F}" type="slidenum">
              <a:rPr lang="en-US" sz="700" spc="-1">
                <a:solidFill>
                  <a:srgbClr val="000000"/>
                </a:solidFill>
              </a:rPr>
              <a:t>19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C9862F8-3117-4EE3-91EA-1C02AB4883A8}" type="slidenum">
              <a:rPr lang="en-US" sz="700" spc="-1">
                <a:solidFill>
                  <a:srgbClr val="000000"/>
                </a:solidFill>
              </a:rPr>
              <a:t>2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C4F9640-44E7-4977-884A-031F31EB87BE}" type="slidenum">
              <a:rPr lang="en-US" sz="700" spc="-1">
                <a:solidFill>
                  <a:srgbClr val="000000"/>
                </a:solidFill>
              </a:rPr>
              <a:t>3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700" spc="-1">
                <a:solidFill>
                  <a:srgbClr val="000000"/>
                </a:solidFill>
              </a:rPr>
              <a:t>4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713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700" spc="-1">
                <a:solidFill>
                  <a:srgbClr val="000000"/>
                </a:solidFill>
              </a:rPr>
              <a:t>5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142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037" indent="-208037">
              <a:buFontTx/>
              <a:buChar char="-"/>
            </a:pPr>
            <a:endParaRPr lang="ru-RU" spc="-1" dirty="0">
              <a:latin typeface="Arial"/>
            </a:endParaRPr>
          </a:p>
        </p:txBody>
      </p:sp>
      <p:sp>
        <p:nvSpPr>
          <p:cNvPr id="575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BECEE67F-9FCE-4D40-BD59-5C76B4452613}" type="slidenum">
              <a:rPr lang="en-US" sz="700" spc="-1">
                <a:solidFill>
                  <a:srgbClr val="000000"/>
                </a:solidFill>
              </a:rPr>
              <a:t>6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78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DD188A4-50D2-429E-9EDC-B4CE058A5408}" type="slidenum">
              <a:rPr lang="en-US" sz="700" spc="-1">
                <a:solidFill>
                  <a:srgbClr val="000000"/>
                </a:solidFill>
              </a:rPr>
              <a:t>7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8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7D7DB84F-967F-478C-833B-CBB923C4C9D2}" type="slidenum">
              <a:rPr lang="en-US" sz="700" spc="-1">
                <a:solidFill>
                  <a:srgbClr val="000000"/>
                </a:solidFill>
              </a:rPr>
              <a:t>8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029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8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04BE6DF1-AE3B-489D-88A9-EA3D45FED8F3}" type="slidenum">
              <a:rPr lang="en-US" sz="700" spc="-1">
                <a:solidFill>
                  <a:srgbClr val="000000"/>
                </a:solidFill>
              </a:rPr>
              <a:t>9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icye.ch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://www.icye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Himmel, draußen, Boden, Natur enthält.&#10;&#10;Beschreibung automatisch generiert.">
            <a:extLst>
              <a:ext uri="{FF2B5EF4-FFF2-40B4-BE49-F238E27FC236}">
                <a16:creationId xmlns:a16="http://schemas.microsoft.com/office/drawing/2014/main" id="{409117C2-8F31-4AF5-BF04-0368BA3C6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" t="-543" r="27372" b="708"/>
          <a:stretch/>
        </p:blipFill>
        <p:spPr>
          <a:xfrm>
            <a:off x="7328847" y="-74388"/>
            <a:ext cx="10982860" cy="10375080"/>
          </a:xfrm>
          <a:prstGeom prst="rect">
            <a:avLst/>
          </a:prstGeom>
        </p:spPr>
      </p:pic>
      <p:pic>
        <p:nvPicPr>
          <p:cNvPr id="45" name="Object 2" descr="preencoded.png"/>
          <p:cNvPicPr/>
          <p:nvPr/>
        </p:nvPicPr>
        <p:blipFill>
          <a:blip r:embed="rId4"/>
          <a:stretch/>
        </p:blipFill>
        <p:spPr>
          <a:xfrm>
            <a:off x="866880" y="981000"/>
            <a:ext cx="8848440" cy="4514400"/>
          </a:xfrm>
          <a:prstGeom prst="rect">
            <a:avLst/>
          </a:prstGeom>
          <a:ln>
            <a:noFill/>
          </a:ln>
        </p:spPr>
      </p:pic>
      <p:pic>
        <p:nvPicPr>
          <p:cNvPr id="46" name="Object 3" descr="preencoded.png"/>
          <p:cNvPicPr/>
          <p:nvPr/>
        </p:nvPicPr>
        <p:blipFill>
          <a:blip r:embed="rId5"/>
          <a:stretch/>
        </p:blipFill>
        <p:spPr>
          <a:xfrm>
            <a:off x="838080" y="5591160"/>
            <a:ext cx="8848440" cy="1961640"/>
          </a:xfrm>
          <a:prstGeom prst="rect">
            <a:avLst/>
          </a:prstGeom>
          <a:ln>
            <a:noFill/>
          </a:ln>
        </p:spPr>
      </p:pic>
      <p:pic>
        <p:nvPicPr>
          <p:cNvPr id="47" name="Object 4" descr="preencoded.png"/>
          <p:cNvPicPr/>
          <p:nvPr/>
        </p:nvPicPr>
        <p:blipFill>
          <a:blip r:embed="rId6"/>
          <a:stretch/>
        </p:blipFill>
        <p:spPr>
          <a:xfrm>
            <a:off x="14935320" y="8305920"/>
            <a:ext cx="2943000" cy="1485720"/>
          </a:xfrm>
          <a:prstGeom prst="rect">
            <a:avLst/>
          </a:prstGeom>
          <a:ln>
            <a:noFill/>
          </a:ln>
        </p:spPr>
      </p:pic>
      <p:pic>
        <p:nvPicPr>
          <p:cNvPr id="48" name="Object 5" descr="preencoded.png"/>
          <p:cNvPicPr/>
          <p:nvPr/>
        </p:nvPicPr>
        <p:blipFill>
          <a:blip r:embed="rId7"/>
          <a:stretch/>
        </p:blipFill>
        <p:spPr>
          <a:xfrm rot="360000">
            <a:off x="322797" y="3961980"/>
            <a:ext cx="17638173" cy="718164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09640" y="1714680"/>
            <a:ext cx="8391240" cy="23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074"/>
              </a:lnSpc>
            </a:pP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Informationen</a:t>
            </a:r>
            <a:r>
              <a:rPr lang="en-US" sz="4800" b="1" strike="noStrike" spc="-1" dirty="0">
                <a:solidFill>
                  <a:srgbClr val="023477"/>
                </a:solidFill>
                <a:latin typeface="Cormorant Bold"/>
                <a:ea typeface="Cormorant Bold"/>
              </a:rPr>
              <a:t> </a:t>
            </a: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zu</a:t>
            </a:r>
            <a:r>
              <a:rPr lang="en-US" sz="4800" b="1" strike="noStrike" spc="-1" dirty="0">
                <a:solidFill>
                  <a:srgbClr val="023477"/>
                </a:solidFill>
                <a:latin typeface="Cormorant Bold"/>
                <a:ea typeface="Cormorant Bold"/>
              </a:rPr>
              <a:t> den </a:t>
            </a: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Freiwilligenprogrammen</a:t>
            </a:r>
            <a:endParaRPr lang="ru-RU" sz="4800" b="0" strike="noStrike" spc="-1" dirty="0">
              <a:latin typeface="Cormorant Bold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2147820" y="5928360"/>
            <a:ext cx="5714880" cy="1158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Dubai Regular"/>
              </a:rPr>
              <a:t>ICYE Schweiz</a:t>
            </a:r>
          </a:p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Dubai Regular"/>
              </a:rPr>
              <a:t>www.icye.ch</a:t>
            </a:r>
          </a:p>
          <a:p>
            <a:pPr algn="ctr">
              <a:lnSpc>
                <a:spcPts val="4799"/>
              </a:lnSpc>
            </a:pPr>
            <a:endParaRPr lang="en-US" sz="4100" spc="-1" dirty="0">
              <a:solidFill>
                <a:srgbClr val="023477"/>
              </a:solidFill>
              <a:latin typeface="Dubai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Object 1" descr="preencoded.png"/>
          <p:cNvPicPr/>
          <p:nvPr/>
        </p:nvPicPr>
        <p:blipFill>
          <a:blip r:embed="rId3"/>
          <a:stretch/>
        </p:blipFill>
        <p:spPr>
          <a:xfrm>
            <a:off x="45831" y="76252"/>
            <a:ext cx="18306720" cy="6210000"/>
          </a:xfrm>
          <a:prstGeom prst="rect">
            <a:avLst/>
          </a:prstGeom>
          <a:ln>
            <a:noFill/>
          </a:ln>
        </p:spPr>
      </p:pic>
      <p:pic>
        <p:nvPicPr>
          <p:cNvPr id="275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76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8824097" y="10408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77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4610639" y="4416285"/>
            <a:ext cx="1733040" cy="5505120"/>
          </a:xfrm>
          <a:prstGeom prst="rect">
            <a:avLst/>
          </a:prstGeom>
          <a:ln>
            <a:noFill/>
          </a:ln>
        </p:spPr>
      </p:pic>
      <p:pic>
        <p:nvPicPr>
          <p:cNvPr id="278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8332671" y="6287793"/>
            <a:ext cx="1733040" cy="5616655"/>
          </a:xfrm>
          <a:prstGeom prst="rect">
            <a:avLst/>
          </a:prstGeom>
          <a:ln>
            <a:noFill/>
          </a:ln>
        </p:spPr>
      </p:pic>
      <p:pic>
        <p:nvPicPr>
          <p:cNvPr id="279" name="Object 6" descr="preencoded.png"/>
          <p:cNvPicPr/>
          <p:nvPr/>
        </p:nvPicPr>
        <p:blipFill>
          <a:blip r:embed="rId5"/>
          <a:stretch/>
        </p:blipFill>
        <p:spPr>
          <a:xfrm rot="5400000">
            <a:off x="13096518" y="398117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80" name="Object 7" descr="preencoded.png"/>
          <p:cNvPicPr/>
          <p:nvPr/>
        </p:nvPicPr>
        <p:blipFill>
          <a:blip r:embed="rId8"/>
          <a:stretch/>
        </p:blipFill>
        <p:spPr>
          <a:xfrm rot="5400000">
            <a:off x="12911875" y="1134246"/>
            <a:ext cx="1968300" cy="786744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-19080" y="1197266"/>
            <a:ext cx="9705600" cy="12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451"/>
              </a:lnSpc>
            </a:pP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Ablauf</a:t>
            </a:r>
            <a:r>
              <a:rPr lang="en-US" sz="71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im</a:t>
            </a:r>
            <a:r>
              <a:rPr lang="en-US" sz="71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Gastland</a:t>
            </a:r>
            <a:endParaRPr lang="ru-RU" sz="7100" b="0" strike="noStrike" spc="-1" dirty="0" err="1">
              <a:latin typeface="Open Sans SemiBold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7292693" y="3055735"/>
            <a:ext cx="5339225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Empfang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am Flughafen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889610" y="8928585"/>
            <a:ext cx="4799469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(Mid-Evaluation Camp)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12248128" y="6992009"/>
            <a:ext cx="394308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Auswertungscamp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6305394" y="8529601"/>
            <a:ext cx="6774809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4149372" y="6967331"/>
            <a:ext cx="2510249" cy="8827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Sprachkurs</a:t>
            </a:r>
            <a:endParaRPr lang="ru-RU" sz="3400" b="0" strike="noStrike" spc="-1" dirty="0" err="1">
              <a:latin typeface="Open Sans SemiBold"/>
            </a:endParaRPr>
          </a:p>
        </p:txBody>
      </p:sp>
      <p:pic>
        <p:nvPicPr>
          <p:cNvPr id="15" name="Object 3" descr="preencoded.png">
            <a:extLst>
              <a:ext uri="{FF2B5EF4-FFF2-40B4-BE49-F238E27FC236}">
                <a16:creationId xmlns:a16="http://schemas.microsoft.com/office/drawing/2014/main" id="{6143B031-7B50-4ADC-8B2E-864F42DD072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5400000">
            <a:off x="3517634" y="2539191"/>
            <a:ext cx="1733040" cy="5195643"/>
          </a:xfrm>
          <a:prstGeom prst="rect">
            <a:avLst/>
          </a:prstGeom>
          <a:ln>
            <a:noFill/>
          </a:ln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36B3FF8B-F800-4403-9934-9F1680E330E9}"/>
              </a:ext>
            </a:extLst>
          </p:cNvPr>
          <p:cNvSpPr/>
          <p:nvPr/>
        </p:nvSpPr>
        <p:spPr>
          <a:xfrm>
            <a:off x="2623403" y="4888526"/>
            <a:ext cx="442908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Einführungscamp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2DCAD-0859-7562-D479-ACE01C6A52A3}"/>
              </a:ext>
            </a:extLst>
          </p:cNvPr>
          <p:cNvSpPr txBox="1"/>
          <p:nvPr/>
        </p:nvSpPr>
        <p:spPr>
          <a:xfrm>
            <a:off x="10823160" y="4408273"/>
            <a:ext cx="6343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Reisemonat (12 Monate) </a:t>
            </a:r>
          </a:p>
          <a:p>
            <a:r>
              <a:rPr lang="de-DE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Wochen Reisezeit (6 Monate)</a:t>
            </a:r>
            <a:endParaRPr lang="de-CH" sz="3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2BB00ED3-8394-250F-D1CA-741E4DF67775}"/>
              </a:ext>
            </a:extLst>
          </p:cNvPr>
          <p:cNvSpPr/>
          <p:nvPr/>
        </p:nvSpPr>
        <p:spPr>
          <a:xfrm rot="2485272">
            <a:off x="5874255" y="3441510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837E8DAB-AE11-9DF6-E9DE-69449160C071}"/>
              </a:ext>
            </a:extLst>
          </p:cNvPr>
          <p:cNvSpPr/>
          <p:nvPr/>
        </p:nvSpPr>
        <p:spPr>
          <a:xfrm rot="19303656">
            <a:off x="4939781" y="5474113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73EA4D76-53F0-7130-AA08-173A06DF8FCE}"/>
              </a:ext>
            </a:extLst>
          </p:cNvPr>
          <p:cNvSpPr/>
          <p:nvPr/>
        </p:nvSpPr>
        <p:spPr>
          <a:xfrm rot="18419810">
            <a:off x="6956490" y="7538681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A66A4E62-FF0D-E90C-2424-27A13A55758F}"/>
              </a:ext>
            </a:extLst>
          </p:cNvPr>
          <p:cNvSpPr/>
          <p:nvPr/>
        </p:nvSpPr>
        <p:spPr>
          <a:xfrm rot="13568230">
            <a:off x="10545965" y="7528479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AEC6C2E8-FB05-2B73-4C4A-79AC598B3FD2}"/>
              </a:ext>
            </a:extLst>
          </p:cNvPr>
          <p:cNvSpPr/>
          <p:nvPr/>
        </p:nvSpPr>
        <p:spPr>
          <a:xfrm rot="11455712">
            <a:off x="12116064" y="5563881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524560" y="42876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675"/>
              </a:lnSpc>
            </a:pPr>
            <a:r>
              <a:rPr lang="en-US" sz="7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Kosten</a:t>
            </a:r>
            <a:endParaRPr lang="ru-RU" sz="7300" b="0" strike="noStrike" spc="-1" dirty="0">
              <a:latin typeface="Open Sans SemiBold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7210440" y="1847880"/>
            <a:ext cx="442872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100"/>
              </a:lnSpc>
            </a:pPr>
            <a:r>
              <a:rPr lang="en-US" sz="3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Langzeitprogramm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709920" y="4330785"/>
            <a:ext cx="16868160" cy="1625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Findest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du bis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zu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deiner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Abreise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eine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geeignete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Gastfamilie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in der Schweiz, </a:t>
            </a:r>
            <a:r>
              <a:rPr lang="en-US" sz="2000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erhältst</a:t>
            </a:r>
            <a:r>
              <a:rPr lang="en-US" sz="2000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du den </a:t>
            </a:r>
            <a:r>
              <a:rPr lang="en-US" sz="2000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Gastfamilienrabatt</a:t>
            </a:r>
            <a:r>
              <a:rPr lang="en-US" sz="2000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von </a:t>
            </a:r>
            <a:r>
              <a:rPr lang="en-US" sz="2000" b="1" strike="noStrike" spc="-1" dirty="0">
                <a:solidFill>
                  <a:srgbClr val="004586"/>
                </a:solidFill>
                <a:latin typeface="Open Sans SemiBold"/>
                <a:ea typeface="Open Sans SemiBold"/>
              </a:rPr>
              <a:t>CHF 900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.</a:t>
            </a:r>
            <a:endParaRPr lang="en-US" sz="2000" spc="-1" dirty="0">
              <a:solidFill>
                <a:srgbClr val="004586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de-DE" sz="2000" b="0" strike="noStrike" spc="-1" dirty="0">
                <a:solidFill>
                  <a:srgbClr val="004586"/>
                </a:solidFill>
                <a:latin typeface="Open Sans SemiBold"/>
              </a:rPr>
              <a:t>Melde dich für die Ausreise im Juli/August vor dem 30. April oder für die Ausreise im Januar/Februar vor dem 31. Oktober definitiv an und erhalte CHF 200 Rabatt auf den Programmpreis.</a:t>
            </a:r>
            <a:endParaRPr lang="ru-RU" sz="2000" b="0" strike="noStrike" spc="-1" dirty="0">
              <a:solidFill>
                <a:srgbClr val="004586"/>
              </a:solidFill>
              <a:latin typeface="Open Sans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2083E578-587F-91C4-2F1A-62245B823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1" descr="preencoded.png"/>
          <p:cNvPicPr/>
          <p:nvPr/>
        </p:nvPicPr>
        <p:blipFill>
          <a:blip r:embed="rId3"/>
          <a:stretch/>
        </p:blipFill>
        <p:spPr>
          <a:xfrm>
            <a:off x="0" y="4191120"/>
            <a:ext cx="18306720" cy="6095520"/>
          </a:xfrm>
          <a:prstGeom prst="rect">
            <a:avLst/>
          </a:prstGeom>
          <a:ln>
            <a:noFill/>
          </a:ln>
        </p:spPr>
      </p:pic>
      <p:pic>
        <p:nvPicPr>
          <p:cNvPr id="327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28" name="Object 3" descr="preencoded.png"/>
          <p:cNvPicPr/>
          <p:nvPr/>
        </p:nvPicPr>
        <p:blipFill>
          <a:blip r:embed="rId5"/>
          <a:stretch/>
        </p:blipFill>
        <p:spPr>
          <a:xfrm>
            <a:off x="0" y="0"/>
            <a:ext cx="6543360" cy="103057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6787082" y="369455"/>
            <a:ext cx="991512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Gastfamilie</a:t>
            </a:r>
            <a:r>
              <a:rPr lang="en-US" sz="64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400" b="1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suchen</a:t>
            </a:r>
            <a:endParaRPr lang="ru-RU" sz="6400" b="0" strike="noStrike" spc="-1" dirty="0">
              <a:latin typeface="Open Sans SemiBold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399960" y="238140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</a:t>
            </a:r>
            <a:r>
              <a:rPr lang="en-US" sz="24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können</a:t>
            </a:r>
            <a:r>
              <a:rPr lang="en-US" sz="24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alle sein:</a:t>
            </a:r>
            <a:endParaRPr lang="ru-RU" sz="2400" b="0" strike="noStrike" spc="-1" dirty="0">
              <a:latin typeface="Open Sans SemiBold"/>
            </a:endParaRPr>
          </a:p>
        </p:txBody>
      </p:sp>
      <p:sp>
        <p:nvSpPr>
          <p:cNvPr id="338" name="CustomShape 7"/>
          <p:cNvSpPr/>
          <p:nvPr/>
        </p:nvSpPr>
        <p:spPr>
          <a:xfrm>
            <a:off x="1905120" y="3581280"/>
            <a:ext cx="2836839" cy="2930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Einzelpersonen</a:t>
            </a:r>
            <a:endParaRPr lang="en-US" sz="2300" b="0" strike="noStrike" spc="-1" dirty="0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>
                <a:solidFill>
                  <a:srgbClr val="FFFFFF"/>
                </a:solidFill>
                <a:latin typeface="Open Sans SemiBold"/>
                <a:ea typeface="Open Sans Regular"/>
              </a:rPr>
              <a:t>Paare</a:t>
            </a: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Familien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>
                <a:solidFill>
                  <a:srgbClr val="FFFFFF"/>
                </a:solidFill>
                <a:latin typeface="Open Sans SemiBold"/>
                <a:ea typeface="Open Sans Regular"/>
              </a:rPr>
              <a:t>WGs</a:t>
            </a: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Alleinerziehende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Pensionäre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6961224" y="5879531"/>
            <a:ext cx="11135773" cy="3314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b="1" strike="noStrike" spc="-1" dirty="0" err="1">
                <a:solidFill>
                  <a:srgbClr val="023477"/>
                </a:solidFill>
                <a:latin typeface="Open Sans SemiBold"/>
                <a:ea typeface="Open Sans Bold"/>
              </a:rPr>
              <a:t>Bedingungen</a:t>
            </a:r>
            <a:r>
              <a:rPr lang="en-US" sz="2600" b="1" strike="noStrike" spc="-1" dirty="0">
                <a:solidFill>
                  <a:srgbClr val="023477"/>
                </a:solidFill>
                <a:latin typeface="Open Sans SemiBold"/>
                <a:ea typeface="Open Sans Bold"/>
              </a:rPr>
              <a:t>:</a:t>
            </a:r>
            <a:endParaRPr lang="en-US" sz="23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Interesse 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an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jungen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Menschen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anderen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Kulturen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haben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en-US" sz="23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Freude </a:t>
            </a:r>
            <a:r>
              <a:rPr lang="en-US" sz="23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haben</a:t>
            </a: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,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eine:n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ICYE-Volunteer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als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neues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Familienmitglied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aufzunehmen</a:t>
            </a:r>
            <a:endParaRPr lang="en-US" sz="23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Eine:n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ICYE-Volunteer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beim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Einleben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in den Schweizer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Alltag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unterstützen</a:t>
            </a:r>
            <a:endParaRPr lang="en-US" sz="2300" b="1" spc="-1" dirty="0">
              <a:solidFill>
                <a:srgbClr val="023477"/>
              </a:solidFill>
              <a:latin typeface="Open Sans SemiBold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Kost &amp; Logis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anbieten</a:t>
            </a:r>
            <a:endParaRPr lang="en-US" sz="23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300" spc="-1">
              <a:solidFill>
                <a:srgbClr val="023477"/>
              </a:solidFill>
              <a:latin typeface="Open Sans SemiBold"/>
              <a:ea typeface="Open Sans Regular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BE9EF658-B869-4276-A72C-2ECA4C34AEA8}"/>
              </a:ext>
            </a:extLst>
          </p:cNvPr>
          <p:cNvSpPr/>
          <p:nvPr/>
        </p:nvSpPr>
        <p:spPr>
          <a:xfrm>
            <a:off x="24300" y="514800"/>
            <a:ext cx="661932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ICYE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sucht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Gastfamilien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für die Volunteers in der Schweiz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11817E4E-0E2C-4FD1-8C62-26468096AFFE}"/>
              </a:ext>
            </a:extLst>
          </p:cNvPr>
          <p:cNvSpPr/>
          <p:nvPr/>
        </p:nvSpPr>
        <p:spPr>
          <a:xfrm>
            <a:off x="106717" y="7538747"/>
            <a:ext cx="6322038" cy="157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Wenn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du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eine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findest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, </a:t>
            </a: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erhältst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du </a:t>
            </a: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einen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</a:p>
          <a:p>
            <a:pPr algn="ctr">
              <a:lnSpc>
                <a:spcPts val="3750"/>
              </a:lnSpc>
            </a:pP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Gastfamilienrabatt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von 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CHF 900</a:t>
            </a:r>
            <a:endParaRPr lang="en-US" dirty="0"/>
          </a:p>
        </p:txBody>
      </p:sp>
      <p:pic>
        <p:nvPicPr>
          <p:cNvPr id="2" name="Grafik 3" descr="Ein Bild, das Person, Himmel, draußen, Mann enthält.&#10;&#10;Beschreibung automatisch generiert.">
            <a:extLst>
              <a:ext uri="{FF2B5EF4-FFF2-40B4-BE49-F238E27FC236}">
                <a16:creationId xmlns:a16="http://schemas.microsoft.com/office/drawing/2014/main" id="{C5EE046B-0507-4AE1-9ADC-13B406DFB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381" y="1694259"/>
            <a:ext cx="5660232" cy="424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55" name="Object 2" descr="preencoded.png"/>
          <p:cNvPicPr/>
          <p:nvPr/>
        </p:nvPicPr>
        <p:blipFill>
          <a:blip r:embed="rId4"/>
          <a:stretch/>
        </p:blipFill>
        <p:spPr>
          <a:xfrm>
            <a:off x="0" y="38160"/>
            <a:ext cx="4762080" cy="10248480"/>
          </a:xfrm>
          <a:prstGeom prst="rect">
            <a:avLst/>
          </a:prstGeom>
          <a:ln>
            <a:noFill/>
          </a:ln>
        </p:spPr>
      </p:pic>
      <p:pic>
        <p:nvPicPr>
          <p:cNvPr id="358" name="Object 5" descr="preencoded.png"/>
          <p:cNvPicPr/>
          <p:nvPr/>
        </p:nvPicPr>
        <p:blipFill>
          <a:blip r:embed="rId5"/>
          <a:stretch/>
        </p:blipFill>
        <p:spPr>
          <a:xfrm>
            <a:off x="-53821" y="-9639"/>
            <a:ext cx="18333033" cy="1869415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550270" y="6395352"/>
            <a:ext cx="6951274" cy="1788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 </a:t>
            </a:r>
            <a:endParaRPr lang="ru-RU" sz="2800" spc="-1">
              <a:solidFill>
                <a:srgbClr val="000000"/>
              </a:solidFill>
              <a:latin typeface="Open Sans SemiBold"/>
              <a:ea typeface="Open Sans Regular"/>
            </a:endParaRPr>
          </a:p>
          <a:p>
            <a:pPr>
              <a:lnSpc>
                <a:spcPts val="4501"/>
              </a:lnSpc>
            </a:pP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Online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wenn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möglich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,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zusammen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mit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den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Langzeit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-Volunteers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D0A053-787E-4F4C-B8A1-7FB79C128DF7}"/>
              </a:ext>
            </a:extLst>
          </p:cNvPr>
          <p:cNvSpPr/>
          <p:nvPr/>
        </p:nvSpPr>
        <p:spPr>
          <a:xfrm>
            <a:off x="17052758" y="1857519"/>
            <a:ext cx="1235242" cy="6163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Open Sans SemiBold"/>
            </a:endParaRPr>
          </a:p>
        </p:txBody>
      </p:sp>
      <p:sp>
        <p:nvSpPr>
          <p:cNvPr id="361" name="CustomShape 3"/>
          <p:cNvSpPr/>
          <p:nvPr/>
        </p:nvSpPr>
        <p:spPr>
          <a:xfrm rot="5400000">
            <a:off x="14283062" y="4480331"/>
            <a:ext cx="68576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Dauer: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1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bis 5  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Monate</a:t>
            </a:r>
            <a:endParaRPr lang="ru-RU" sz="2800" b="0" strike="noStrike" spc="-1" dirty="0" err="1">
              <a:latin typeface="Open Sans SemiBold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9550830" y="2574277"/>
            <a:ext cx="5769354" cy="1082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sz="24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4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endParaRPr lang="ru-RU" sz="2800" spc="-1">
              <a:solidFill>
                <a:srgbClr val="000000"/>
              </a:solidFill>
              <a:latin typeface="Open Sans SemiBold"/>
              <a:ea typeface="Open Sans Regular"/>
            </a:endParaRPr>
          </a:p>
          <a:p>
            <a:pPr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8 Wochen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vor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der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Ausreise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9551373" y="4520316"/>
            <a:ext cx="5349816" cy="11869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endParaRPr lang="ru-RU" sz="2800" spc="-1" dirty="0">
              <a:solidFill>
                <a:srgbClr val="000000"/>
              </a:solidFill>
              <a:latin typeface="DejaVu Sans"/>
              <a:ea typeface="Open Sans SemiBold"/>
            </a:endParaRPr>
          </a:p>
          <a:p>
            <a:pPr>
              <a:lnSpc>
                <a:spcPts val="4501"/>
              </a:lnSpc>
            </a:pP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je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den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Montag</a:t>
            </a:r>
            <a:endParaRPr lang="ru-RU" sz="2800" b="0" strike="noStrike" spc="-1" dirty="0">
              <a:latin typeface="Open Sans SemiBold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3059507" y="351908"/>
            <a:ext cx="12735904" cy="1323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449"/>
              </a:lnSpc>
            </a:pPr>
            <a:r>
              <a:rPr lang="en-US" sz="6000" b="1" strike="noStrike" spc="-1" dirty="0" err="1">
                <a:solidFill>
                  <a:schemeClr val="bg1"/>
                </a:solidFill>
                <a:latin typeface="Open Sans SemiBold"/>
                <a:ea typeface="Playfair Display Bold"/>
              </a:rPr>
              <a:t>Kurzzeitprogramm</a:t>
            </a:r>
            <a:endParaRPr lang="ru-RU" sz="5000" b="0" strike="noStrike" spc="-1" dirty="0">
              <a:solidFill>
                <a:schemeClr val="bg1"/>
              </a:solidFill>
              <a:latin typeface="Open Sans SemiBold"/>
            </a:endParaRPr>
          </a:p>
        </p:txBody>
      </p:sp>
      <p:pic>
        <p:nvPicPr>
          <p:cNvPr id="357" name="Object 4" descr="preencoded.png"/>
          <p:cNvPicPr/>
          <p:nvPr/>
        </p:nvPicPr>
        <p:blipFill>
          <a:blip r:embed="rId6"/>
          <a:stretch/>
        </p:blipFill>
        <p:spPr>
          <a:xfrm>
            <a:off x="-38340" y="2437364"/>
            <a:ext cx="9600840" cy="7905240"/>
          </a:xfrm>
          <a:prstGeom prst="rect">
            <a:avLst/>
          </a:prstGeom>
          <a:ln>
            <a:noFill/>
          </a:ln>
        </p:spPr>
      </p:pic>
      <p:pic>
        <p:nvPicPr>
          <p:cNvPr id="5" name="Grafik 5" descr="Ein Bild, das Gras, draußen, Leichtathletik, fahrend enthält.&#10;&#10;Beschreibung automatisch generiert.">
            <a:extLst>
              <a:ext uri="{FF2B5EF4-FFF2-40B4-BE49-F238E27FC236}">
                <a16:creationId xmlns:a16="http://schemas.microsoft.com/office/drawing/2014/main" id="{36C7067C-FAE4-4269-80FD-3587870C0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738" y="5718845"/>
            <a:ext cx="4859936" cy="326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6" descr="Ein Bild, das Boden, draußen, Säugetier, Erdmännchen enthält.&#10;&#10;Beschreibung automatisch generiert.">
            <a:extLst>
              <a:ext uri="{FF2B5EF4-FFF2-40B4-BE49-F238E27FC236}">
                <a16:creationId xmlns:a16="http://schemas.microsoft.com/office/drawing/2014/main" id="{EECFA4DE-D192-4ADD-8A5D-F0520D0F4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0316" y="2235947"/>
            <a:ext cx="4752780" cy="315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66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5733720" cy="10286640"/>
          </a:xfrm>
          <a:prstGeom prst="rect">
            <a:avLst/>
          </a:prstGeom>
          <a:ln>
            <a:noFill/>
          </a:ln>
        </p:spPr>
      </p:pic>
      <p:pic>
        <p:nvPicPr>
          <p:cNvPr id="367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368" name="Object 4" descr="preencoded.png"/>
          <p:cNvPicPr/>
          <p:nvPr/>
        </p:nvPicPr>
        <p:blipFill>
          <a:blip r:embed="rId6"/>
          <a:stretch/>
        </p:blipFill>
        <p:spPr>
          <a:xfrm>
            <a:off x="-85680" y="2914920"/>
            <a:ext cx="10324800" cy="7372080"/>
          </a:xfrm>
          <a:prstGeom prst="rect">
            <a:avLst/>
          </a:prstGeom>
          <a:ln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5975702" y="523800"/>
            <a:ext cx="11935716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Ablauf</a:t>
            </a:r>
            <a:r>
              <a:rPr lang="en-US" sz="5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ICYE-</a:t>
            </a: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Kurzzeitprogramm</a:t>
            </a:r>
            <a:endParaRPr lang="ru-RU" sz="5300" b="0" strike="noStrike" spc="-1" dirty="0" err="1">
              <a:latin typeface="Open Sans SemiBold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7292720" y="2765438"/>
            <a:ext cx="552240" cy="798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1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12760275" y="2713229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2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7453454" y="6931801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3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3" name="CustomShape 5"/>
          <p:cNvSpPr/>
          <p:nvPr/>
        </p:nvSpPr>
        <p:spPr>
          <a:xfrm>
            <a:off x="12990712" y="6925766"/>
            <a:ext cx="661131" cy="5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4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5" name="CustomShape 7"/>
          <p:cNvSpPr/>
          <p:nvPr/>
        </p:nvSpPr>
        <p:spPr>
          <a:xfrm>
            <a:off x="5960737" y="7227846"/>
            <a:ext cx="5581800" cy="170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900" b="0" strike="noStrike" spc="-1" dirty="0">
              <a:latin typeface="Open Sans SemiBold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6176880" y="7781826"/>
            <a:ext cx="5116762" cy="1212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in der Schweiz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Beantragung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Sonderprivatauszug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Visumantrag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5D5C3084-9831-4C12-AE51-CD1C74CD4A10}"/>
              </a:ext>
            </a:extLst>
          </p:cNvPr>
          <p:cNvSpPr/>
          <p:nvPr/>
        </p:nvSpPr>
        <p:spPr>
          <a:xfrm>
            <a:off x="6302422" y="3407501"/>
            <a:ext cx="4979801" cy="2603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unter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  <a:hlinkClick r:id="rId7"/>
              </a:rPr>
              <a:t>www.icye.ch</a:t>
            </a:r>
            <a:endParaRPr lang="ru-RU" sz="2000" b="0" strike="noStrike" spc="-1">
              <a:latin typeface="Open Sans SemiBold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Wir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schicken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 das definitive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Anmeldeformular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(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mit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2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Wunschländern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/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Wunschprojekten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CHF 100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Anmeldegebühr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&amp;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definitives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Anmeldeformular</a:t>
            </a:r>
            <a:endParaRPr lang="en-US" sz="2000" spc="-1" dirty="0">
              <a:solidFill>
                <a:srgbClr val="023477"/>
              </a:solidFill>
              <a:latin typeface="Open Sans SemiBold"/>
              <a:ea typeface="+mn-lt"/>
              <a:cs typeface="+mn-lt"/>
            </a:endParaRP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C0182E25-4286-4006-A8D1-AEAAABF8E269}"/>
              </a:ext>
            </a:extLst>
          </p:cNvPr>
          <p:cNvSpPr/>
          <p:nvPr/>
        </p:nvSpPr>
        <p:spPr>
          <a:xfrm>
            <a:off x="12063662" y="3409872"/>
            <a:ext cx="5615161" cy="20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de-DE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Platzierung in einem </a:t>
            </a:r>
            <a:r>
              <a:rPr lang="de-DE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deiner</a:t>
            </a:r>
            <a:r>
              <a:rPr lang="de-DE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de-DE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Wunschprojekte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Vertrag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Verschiedene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Informationen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F7636D50-F10C-412E-A220-2337A1D190E4}"/>
              </a:ext>
            </a:extLst>
          </p:cNvPr>
          <p:cNvSpPr/>
          <p:nvPr/>
        </p:nvSpPr>
        <p:spPr>
          <a:xfrm>
            <a:off x="11512993" y="7779819"/>
            <a:ext cx="6737753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Nach der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Rückkehr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 Returnee Day</a:t>
            </a:r>
            <a:endParaRPr lang="ru-RU" sz="2000" b="0" strike="noStrike" spc="-1">
              <a:latin typeface="Open Sa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1" descr="preencoded.png"/>
          <p:cNvPicPr/>
          <p:nvPr/>
        </p:nvPicPr>
        <p:blipFill>
          <a:blip r:embed="rId3"/>
          <a:stretch/>
        </p:blipFill>
        <p:spPr>
          <a:xfrm>
            <a:off x="38160" y="0"/>
            <a:ext cx="18249480" cy="6705360"/>
          </a:xfrm>
          <a:prstGeom prst="rect">
            <a:avLst/>
          </a:prstGeom>
          <a:ln>
            <a:noFill/>
          </a:ln>
        </p:spPr>
      </p:pic>
      <p:pic>
        <p:nvPicPr>
          <p:cNvPr id="379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80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3183376" y="838878"/>
            <a:ext cx="1733040" cy="7105320"/>
          </a:xfrm>
          <a:prstGeom prst="rect">
            <a:avLst/>
          </a:prstGeom>
          <a:ln>
            <a:noFill/>
          </a:ln>
        </p:spPr>
      </p:pic>
      <p:pic>
        <p:nvPicPr>
          <p:cNvPr id="381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5633092" y="3335557"/>
            <a:ext cx="1733040" cy="6428880"/>
          </a:xfrm>
          <a:prstGeom prst="rect">
            <a:avLst/>
          </a:prstGeom>
          <a:ln>
            <a:noFill/>
          </a:ln>
        </p:spPr>
      </p:pic>
      <p:pic>
        <p:nvPicPr>
          <p:cNvPr id="383" name="Object 6" descr="preencoded.png"/>
          <p:cNvPicPr/>
          <p:nvPr/>
        </p:nvPicPr>
        <p:blipFill>
          <a:blip r:embed="rId7"/>
          <a:stretch/>
        </p:blipFill>
        <p:spPr>
          <a:xfrm rot="5400000">
            <a:off x="10197435" y="3816626"/>
            <a:ext cx="1733040" cy="9276840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10692250" y="2319963"/>
            <a:ext cx="7657920" cy="13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675"/>
              </a:lnSpc>
            </a:pP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Ablauf</a:t>
            </a:r>
            <a:r>
              <a:rPr lang="en-US" sz="67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im</a:t>
            </a:r>
            <a:r>
              <a:rPr lang="en-US" sz="67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Gastland</a:t>
            </a:r>
            <a:endParaRPr lang="ru-RU" sz="6700" b="0" strike="noStrike" spc="-1" dirty="0" err="1">
              <a:latin typeface="Open Sans SemiBold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239393" y="4182227"/>
            <a:ext cx="485748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Empfang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am Flughafen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7969221" y="8233771"/>
            <a:ext cx="68576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Evaluationstreffen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388" name="CustomShape 5"/>
          <p:cNvSpPr/>
          <p:nvPr/>
        </p:nvSpPr>
        <p:spPr>
          <a:xfrm>
            <a:off x="4045437" y="6313029"/>
            <a:ext cx="452412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Orientierungstreffen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9DD8A62A-5212-2EDD-E720-1D23156748E1}"/>
              </a:ext>
            </a:extLst>
          </p:cNvPr>
          <p:cNvSpPr/>
          <p:nvPr/>
        </p:nvSpPr>
        <p:spPr>
          <a:xfrm>
            <a:off x="4770120" y="5143500"/>
            <a:ext cx="1066800" cy="7999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E95F75F5-8668-8BCD-99BC-2D7B0CD220D2}"/>
              </a:ext>
            </a:extLst>
          </p:cNvPr>
          <p:cNvSpPr/>
          <p:nvPr/>
        </p:nvSpPr>
        <p:spPr>
          <a:xfrm>
            <a:off x="7818120" y="6922569"/>
            <a:ext cx="1066800" cy="7999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7DFAEA3-7F31-A9FB-9127-83CF4F532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Object 1" descr="preencoded.png"/>
          <p:cNvPicPr/>
          <p:nvPr/>
        </p:nvPicPr>
        <p:blipFill>
          <a:blip r:embed="rId3"/>
          <a:stretch/>
        </p:blipFill>
        <p:spPr>
          <a:xfrm>
            <a:off x="943998" y="3204900"/>
            <a:ext cx="3542224" cy="1561680"/>
          </a:xfrm>
          <a:prstGeom prst="rect">
            <a:avLst/>
          </a:prstGeom>
          <a:ln>
            <a:noFill/>
          </a:ln>
        </p:spPr>
      </p:pic>
      <p:pic>
        <p:nvPicPr>
          <p:cNvPr id="467" name="Object 2" descr="preencoded.png"/>
          <p:cNvPicPr/>
          <p:nvPr/>
        </p:nvPicPr>
        <p:blipFill>
          <a:blip r:embed="rId3"/>
          <a:stretch/>
        </p:blipFill>
        <p:spPr>
          <a:xfrm>
            <a:off x="889198" y="5838174"/>
            <a:ext cx="3632317" cy="1561680"/>
          </a:xfrm>
          <a:prstGeom prst="rect">
            <a:avLst/>
          </a:prstGeom>
          <a:ln>
            <a:noFill/>
          </a:ln>
        </p:spPr>
      </p:pic>
      <p:pic>
        <p:nvPicPr>
          <p:cNvPr id="468" name="Object 3" descr="preencoded.png"/>
          <p:cNvPicPr/>
          <p:nvPr/>
        </p:nvPicPr>
        <p:blipFill>
          <a:blip r:embed="rId4"/>
          <a:stretch/>
        </p:blipFill>
        <p:spPr>
          <a:xfrm>
            <a:off x="943998" y="8362860"/>
            <a:ext cx="3632317" cy="1790280"/>
          </a:xfrm>
          <a:prstGeom prst="rect">
            <a:avLst/>
          </a:prstGeom>
          <a:ln>
            <a:noFill/>
          </a:ln>
        </p:spPr>
      </p:pic>
      <p:pic>
        <p:nvPicPr>
          <p:cNvPr id="469" name="Object 4" descr="preencoded.png"/>
          <p:cNvPicPr/>
          <p:nvPr/>
        </p:nvPicPr>
        <p:blipFill>
          <a:blip r:embed="rId5"/>
          <a:stretch/>
        </p:blipFill>
        <p:spPr>
          <a:xfrm>
            <a:off x="4350594" y="1875984"/>
            <a:ext cx="5495400" cy="8324640"/>
          </a:xfrm>
          <a:prstGeom prst="rect">
            <a:avLst/>
          </a:prstGeom>
          <a:ln>
            <a:noFill/>
          </a:ln>
        </p:spPr>
      </p:pic>
      <p:pic>
        <p:nvPicPr>
          <p:cNvPr id="470" name="Object 5" descr="preencoded.png"/>
          <p:cNvPicPr/>
          <p:nvPr/>
        </p:nvPicPr>
        <p:blipFill>
          <a:blip r:embed="rId6"/>
          <a:stretch/>
        </p:blipFill>
        <p:spPr>
          <a:xfrm>
            <a:off x="4621850" y="7320207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1" name="Object 6" descr="preencoded.png"/>
          <p:cNvPicPr/>
          <p:nvPr/>
        </p:nvPicPr>
        <p:blipFill>
          <a:blip r:embed="rId7"/>
          <a:stretch/>
        </p:blipFill>
        <p:spPr>
          <a:xfrm>
            <a:off x="4621850" y="4672047"/>
            <a:ext cx="5124240" cy="1085400"/>
          </a:xfrm>
          <a:prstGeom prst="rect">
            <a:avLst/>
          </a:prstGeom>
          <a:ln>
            <a:noFill/>
          </a:ln>
        </p:spPr>
      </p:pic>
      <p:pic>
        <p:nvPicPr>
          <p:cNvPr id="472" name="Object 7" descr="preencoded.png"/>
          <p:cNvPicPr/>
          <p:nvPr/>
        </p:nvPicPr>
        <p:blipFill>
          <a:blip r:embed="rId8"/>
          <a:stretch/>
        </p:blipFill>
        <p:spPr>
          <a:xfrm>
            <a:off x="9970701" y="1829130"/>
            <a:ext cx="5724000" cy="8324640"/>
          </a:xfrm>
          <a:prstGeom prst="rect">
            <a:avLst/>
          </a:prstGeom>
          <a:ln>
            <a:noFill/>
          </a:ln>
        </p:spPr>
      </p:pic>
      <p:pic>
        <p:nvPicPr>
          <p:cNvPr id="473" name="Object 8" descr="preencoded.png"/>
          <p:cNvPicPr/>
          <p:nvPr/>
        </p:nvPicPr>
        <p:blipFill>
          <a:blip r:embed="rId6"/>
          <a:stretch/>
        </p:blipFill>
        <p:spPr>
          <a:xfrm>
            <a:off x="9737166" y="7296540"/>
            <a:ext cx="5838114" cy="1066320"/>
          </a:xfrm>
          <a:prstGeom prst="rect">
            <a:avLst/>
          </a:prstGeom>
          <a:ln>
            <a:noFill/>
          </a:ln>
        </p:spPr>
      </p:pic>
      <p:pic>
        <p:nvPicPr>
          <p:cNvPr id="474" name="Object 9" descr="preencoded.png"/>
          <p:cNvPicPr/>
          <p:nvPr/>
        </p:nvPicPr>
        <p:blipFill>
          <a:blip r:embed="rId6"/>
          <a:stretch/>
        </p:blipFill>
        <p:spPr>
          <a:xfrm>
            <a:off x="9728477" y="4691127"/>
            <a:ext cx="5846803" cy="1066320"/>
          </a:xfrm>
          <a:prstGeom prst="rect">
            <a:avLst/>
          </a:prstGeom>
          <a:ln>
            <a:noFill/>
          </a:ln>
        </p:spPr>
      </p:pic>
      <p:pic>
        <p:nvPicPr>
          <p:cNvPr id="476" name="Object 11" descr="preencoded.png"/>
          <p:cNvPicPr/>
          <p:nvPr/>
        </p:nvPicPr>
        <p:blipFill>
          <a:blip r:embed="rId9"/>
          <a:stretch/>
        </p:blipFill>
        <p:spPr>
          <a:xfrm>
            <a:off x="4605808" y="3095607"/>
            <a:ext cx="5124240" cy="37800"/>
          </a:xfrm>
          <a:prstGeom prst="rect">
            <a:avLst/>
          </a:prstGeom>
          <a:ln>
            <a:noFill/>
          </a:ln>
        </p:spPr>
      </p:pic>
      <p:pic>
        <p:nvPicPr>
          <p:cNvPr id="477" name="Object 12" descr="preencoded.png"/>
          <p:cNvPicPr/>
          <p:nvPr/>
        </p:nvPicPr>
        <p:blipFill>
          <a:blip r:embed="rId10"/>
          <a:stretch/>
        </p:blipFill>
        <p:spPr>
          <a:xfrm>
            <a:off x="9656520" y="3095607"/>
            <a:ext cx="5333760" cy="37800"/>
          </a:xfrm>
          <a:prstGeom prst="rect">
            <a:avLst/>
          </a:prstGeom>
          <a:ln>
            <a:noFill/>
          </a:ln>
        </p:spPr>
      </p:pic>
      <p:pic>
        <p:nvPicPr>
          <p:cNvPr id="478" name="Object 13" descr="preencoded.png"/>
          <p:cNvPicPr/>
          <p:nvPr/>
        </p:nvPicPr>
        <p:blipFill>
          <a:blip r:embed="rId11"/>
          <a:stretch/>
        </p:blipFill>
        <p:spPr>
          <a:xfrm>
            <a:off x="13506480" y="3186000"/>
            <a:ext cx="4781160" cy="37800"/>
          </a:xfrm>
          <a:prstGeom prst="rect">
            <a:avLst/>
          </a:prstGeom>
          <a:ln>
            <a:noFill/>
          </a:ln>
        </p:spPr>
      </p:pic>
      <p:sp>
        <p:nvSpPr>
          <p:cNvPr id="481" name="CustomShape 1"/>
          <p:cNvSpPr/>
          <p:nvPr/>
        </p:nvSpPr>
        <p:spPr>
          <a:xfrm>
            <a:off x="5804750" y="645122"/>
            <a:ext cx="6895800" cy="88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Programmübersicht</a:t>
            </a:r>
            <a:endParaRPr lang="ru-RU" sz="5300" b="0" strike="noStrike" spc="-1" dirty="0" err="1">
              <a:latin typeface="Open Sans SemiBold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11248152" y="2422604"/>
            <a:ext cx="29523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Kurzzeitprogramm</a:t>
            </a:r>
            <a:endParaRPr lang="ru-RU" sz="2500" b="0" strike="noStrike" spc="-1" dirty="0" err="1">
              <a:latin typeface="Open Sans SemiBold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6062355" y="2422604"/>
            <a:ext cx="29523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Langzeitprogramm</a:t>
            </a:r>
            <a:endParaRPr lang="ru-RU" sz="2500" b="0" strike="noStrike" spc="-1" dirty="0" err="1">
              <a:latin typeface="Open Sans SemiBold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2536611" y="3833156"/>
            <a:ext cx="1472902" cy="674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Alter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5476526" y="3688530"/>
            <a:ext cx="4028387" cy="289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	1</a:t>
            </a:r>
            <a:r>
              <a:rPr lang="en-US" sz="20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8 - 30 Jahre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>
              <a:lnSpc>
                <a:spcPts val="3076"/>
              </a:lnSpc>
            </a:pP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(+30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möglich</a:t>
            </a: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nach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Abklärung</a:t>
            </a: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)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487" name="CustomShape 7"/>
          <p:cNvSpPr/>
          <p:nvPr/>
        </p:nvSpPr>
        <p:spPr>
          <a:xfrm>
            <a:off x="5653721" y="5962236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100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Anmeldegebühr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7’500/ 6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88" name="CustomShape 8"/>
          <p:cNvSpPr/>
          <p:nvPr/>
        </p:nvSpPr>
        <p:spPr>
          <a:xfrm>
            <a:off x="2545616" y="4981647"/>
            <a:ext cx="87059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Dauer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489" name="CustomShape 9"/>
          <p:cNvSpPr/>
          <p:nvPr/>
        </p:nvSpPr>
        <p:spPr>
          <a:xfrm>
            <a:off x="10284044" y="6308944"/>
            <a:ext cx="5044243" cy="1194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 2’000/Monat (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ausser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Irland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/USA)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11647320" y="7611444"/>
            <a:ext cx="13521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flexibel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10446720" y="8858664"/>
            <a:ext cx="39430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mindestens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8 Wochen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gewünschter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5" name="CustomShape 15"/>
          <p:cNvSpPr/>
          <p:nvPr/>
        </p:nvSpPr>
        <p:spPr>
          <a:xfrm>
            <a:off x="5653721" y="6737202"/>
            <a:ext cx="4228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12’ 500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/12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  <a:ea typeface="Open Sans SemiBold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11298038" y="4981647"/>
            <a:ext cx="20379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1 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– 5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98" name="CustomShape 18"/>
          <p:cNvSpPr/>
          <p:nvPr/>
        </p:nvSpPr>
        <p:spPr>
          <a:xfrm>
            <a:off x="6353608" y="4996047"/>
            <a:ext cx="2104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6 - 12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9" name="CustomShape 19"/>
          <p:cNvSpPr/>
          <p:nvPr/>
        </p:nvSpPr>
        <p:spPr>
          <a:xfrm>
            <a:off x="5369138" y="7586427"/>
            <a:ext cx="4091716" cy="9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Juli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/August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Januar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Februar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500" name="CustomShape 20"/>
          <p:cNvSpPr/>
          <p:nvPr/>
        </p:nvSpPr>
        <p:spPr>
          <a:xfrm>
            <a:off x="5428848" y="8865623"/>
            <a:ext cx="373356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31. Oktober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r>
              <a:rPr lang="en-US" sz="20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30. April </a:t>
            </a:r>
            <a:endParaRPr lang="ru-RU" sz="2000" b="0" strike="noStrike" spc="-1" dirty="0">
              <a:latin typeface="Open Sans SemiBold"/>
              <a:ea typeface="+mn-lt"/>
              <a:cs typeface="+mn-lt"/>
            </a:endParaRPr>
          </a:p>
        </p:txBody>
      </p:sp>
      <p:sp>
        <p:nvSpPr>
          <p:cNvPr id="502" name="CustomShape 22"/>
          <p:cNvSpPr/>
          <p:nvPr/>
        </p:nvSpPr>
        <p:spPr>
          <a:xfrm>
            <a:off x="11069787" y="3757879"/>
            <a:ext cx="2671084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mindestens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18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Jahre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503" name="CustomShape 23"/>
          <p:cNvSpPr/>
          <p:nvPr/>
        </p:nvSpPr>
        <p:spPr>
          <a:xfrm>
            <a:off x="2545616" y="6356092"/>
            <a:ext cx="1273459" cy="525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Kosten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504" name="CustomShape 24"/>
          <p:cNvSpPr/>
          <p:nvPr/>
        </p:nvSpPr>
        <p:spPr>
          <a:xfrm>
            <a:off x="2079416" y="7648887"/>
            <a:ext cx="208548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Ausreisedaten</a:t>
            </a:r>
            <a:endParaRPr lang="ru-RU" sz="2300" b="0" strike="noStrike" spc="-1" dirty="0" err="1">
              <a:latin typeface="Open Sans SemiBold"/>
            </a:endParaRPr>
          </a:p>
        </p:txBody>
      </p:sp>
      <p:sp>
        <p:nvSpPr>
          <p:cNvPr id="505" name="CustomShape 25"/>
          <p:cNvSpPr/>
          <p:nvPr/>
        </p:nvSpPr>
        <p:spPr>
          <a:xfrm>
            <a:off x="2175922" y="9072687"/>
            <a:ext cx="191412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Anmeldefrist</a:t>
            </a:r>
            <a:endParaRPr lang="ru-RU" sz="2300" b="0" strike="noStrike" spc="-1" dirty="0" err="1">
              <a:latin typeface="Open Sans SemiBold"/>
            </a:endParaRPr>
          </a:p>
        </p:txBody>
      </p:sp>
      <p:sp>
        <p:nvSpPr>
          <p:cNvPr id="42" name="CustomShape 7">
            <a:extLst>
              <a:ext uri="{FF2B5EF4-FFF2-40B4-BE49-F238E27FC236}">
                <a16:creationId xmlns:a16="http://schemas.microsoft.com/office/drawing/2014/main" id="{B0AF63D7-6D4D-471F-A036-B04F6CDABB0F}"/>
              </a:ext>
            </a:extLst>
          </p:cNvPr>
          <p:cNvSpPr/>
          <p:nvPr/>
        </p:nvSpPr>
        <p:spPr>
          <a:xfrm>
            <a:off x="10978200" y="5926260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100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Anmeldegebühr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43" name="CustomShape 9">
            <a:extLst>
              <a:ext uri="{FF2B5EF4-FFF2-40B4-BE49-F238E27FC236}">
                <a16:creationId xmlns:a16="http://schemas.microsoft.com/office/drawing/2014/main" id="{78BC7889-3A8C-4AAB-88FE-EC2CAA11444E}"/>
              </a:ext>
            </a:extLst>
          </p:cNvPr>
          <p:cNvSpPr/>
          <p:nvPr/>
        </p:nvSpPr>
        <p:spPr>
          <a:xfrm>
            <a:off x="10978200" y="6721071"/>
            <a:ext cx="4350088" cy="528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30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0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für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jede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zusätzliche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Woche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466960" cy="2628720"/>
          </a:xfrm>
          <a:prstGeom prst="rect">
            <a:avLst/>
          </a:prstGeom>
          <a:ln>
            <a:noFill/>
          </a:ln>
        </p:spPr>
      </p:pic>
      <p:pic>
        <p:nvPicPr>
          <p:cNvPr id="507" name="Object 2" descr="preencoded.png"/>
          <p:cNvPicPr/>
          <p:nvPr/>
        </p:nvPicPr>
        <p:blipFill>
          <a:blip r:embed="rId4"/>
          <a:stretch/>
        </p:blipFill>
        <p:spPr>
          <a:xfrm>
            <a:off x="852510" y="368786"/>
            <a:ext cx="16582980" cy="7543440"/>
          </a:xfrm>
          <a:prstGeom prst="rect">
            <a:avLst/>
          </a:prstGeom>
          <a:ln>
            <a:noFill/>
          </a:ln>
        </p:spPr>
      </p:pic>
      <p:pic>
        <p:nvPicPr>
          <p:cNvPr id="508" name="Object 3" descr="preencoded.png"/>
          <p:cNvPicPr/>
          <p:nvPr/>
        </p:nvPicPr>
        <p:blipFill>
          <a:blip r:embed="rId5"/>
          <a:stretch/>
        </p:blipFill>
        <p:spPr>
          <a:xfrm>
            <a:off x="16192440" y="900108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2767814" y="5937687"/>
            <a:ext cx="2923920" cy="654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251"/>
              </a:lnSpc>
            </a:pPr>
            <a:r>
              <a:rPr lang="en-US" sz="1700" spc="-1" dirty="0" err="1">
                <a:solidFill>
                  <a:srgbClr val="FFFFFF"/>
                </a:solidFill>
                <a:latin typeface="Open Sans SemiBold"/>
              </a:rPr>
              <a:t>Geschäftsleîterin</a:t>
            </a:r>
            <a:r>
              <a:rPr lang="en-US" sz="1700" spc="-1" dirty="0">
                <a:solidFill>
                  <a:srgbClr val="FFFFFF"/>
                </a:solidFill>
                <a:latin typeface="Open Sans SemiBold"/>
              </a:rPr>
              <a:t> ICYE</a:t>
            </a:r>
          </a:p>
          <a:p>
            <a:pPr algn="ctr">
              <a:lnSpc>
                <a:spcPts val="2251"/>
              </a:lnSpc>
            </a:pPr>
            <a:r>
              <a:rPr lang="en-US" sz="1700" b="0" strike="noStrike" spc="-1" dirty="0" err="1">
                <a:solidFill>
                  <a:srgbClr val="FFFFFF"/>
                </a:solidFill>
                <a:latin typeface="Open Sans SemiBold"/>
              </a:rPr>
              <a:t>Langzeitprogramm</a:t>
            </a:r>
            <a:endParaRPr lang="en-US" sz="1700" b="0" strike="noStrike" spc="-1" dirty="0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515" name="CustomShape 4"/>
          <p:cNvSpPr/>
          <p:nvPr/>
        </p:nvSpPr>
        <p:spPr>
          <a:xfrm>
            <a:off x="2532294" y="6598958"/>
            <a:ext cx="3721863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hester.breitenmoser@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icye.ch</a:t>
            </a:r>
            <a:endParaRPr lang="ru-RU" sz="1900" b="0" strike="noStrike" spc="-1" dirty="0">
              <a:latin typeface="Open Sans SemiBold"/>
            </a:endParaRPr>
          </a:p>
        </p:txBody>
      </p:sp>
      <p:sp>
        <p:nvSpPr>
          <p:cNvPr id="518" name="CustomShape 7"/>
          <p:cNvSpPr/>
          <p:nvPr/>
        </p:nvSpPr>
        <p:spPr>
          <a:xfrm>
            <a:off x="2810392" y="5344779"/>
            <a:ext cx="4004707" cy="5690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1" dirty="0">
                <a:solidFill>
                  <a:srgbClr val="FFFFFF"/>
                </a:solidFill>
                <a:latin typeface="Open Sans SemiBold"/>
              </a:rPr>
              <a:t>Hester Breitenmoser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522" name="CustomShape 11"/>
          <p:cNvSpPr/>
          <p:nvPr/>
        </p:nvSpPr>
        <p:spPr>
          <a:xfrm>
            <a:off x="-289980" y="8610480"/>
            <a:ext cx="444780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474"/>
              </a:lnSpc>
            </a:pPr>
            <a:r>
              <a:rPr lang="en-US" sz="41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Kontakt</a:t>
            </a:r>
            <a:endParaRPr lang="ru-RU" sz="4100" b="0" strike="noStrike" spc="-1" dirty="0">
              <a:latin typeface="Open Sans SemiBold"/>
            </a:endParaRPr>
          </a:p>
        </p:txBody>
      </p:sp>
      <p:sp>
        <p:nvSpPr>
          <p:cNvPr id="523" name="CustomShape 12"/>
          <p:cNvSpPr/>
          <p:nvPr/>
        </p:nvSpPr>
        <p:spPr>
          <a:xfrm>
            <a:off x="3762921" y="8461459"/>
            <a:ext cx="4373567" cy="14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Webseite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www.icye.ch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de-CH" sz="2000" spc="-1" dirty="0">
              <a:latin typeface="Open Sans SemiBold"/>
            </a:endParaRPr>
          </a:p>
        </p:txBody>
      </p:sp>
      <p:sp>
        <p:nvSpPr>
          <p:cNvPr id="524" name="CustomShape 13"/>
          <p:cNvSpPr/>
          <p:nvPr/>
        </p:nvSpPr>
        <p:spPr>
          <a:xfrm>
            <a:off x="2759760" y="8989140"/>
            <a:ext cx="43524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Email: 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info@icye.ch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525" name="CustomShape 14"/>
          <p:cNvSpPr/>
          <p:nvPr/>
        </p:nvSpPr>
        <p:spPr>
          <a:xfrm>
            <a:off x="812861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Telefon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+41 (0)31 371 77 80</a:t>
            </a:r>
            <a:endParaRPr lang="de-CH" sz="2000" spc="-1">
              <a:latin typeface="Open Sans SemiBold"/>
            </a:endParaRPr>
          </a:p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Whatsapp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+41 (0)77 527 51 72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526" name="CustomShape 15"/>
          <p:cNvSpPr/>
          <p:nvPr/>
        </p:nvSpPr>
        <p:spPr>
          <a:xfrm>
            <a:off x="1227744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Facebook: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ICYE Switzerland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Instagram: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@icye_switzerland</a:t>
            </a:r>
            <a:endParaRPr lang="ru-RU" sz="2000" b="0" strike="noStrike" spc="-1">
              <a:latin typeface="Open Sans SemiBol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BA7FEE-B409-4B6E-9020-BE25A798D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4640" y="1651852"/>
            <a:ext cx="2996979" cy="30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74A710F7-4FC9-4BDE-A652-13F1A5351C27}"/>
              </a:ext>
            </a:extLst>
          </p:cNvPr>
          <p:cNvSpPr/>
          <p:nvPr/>
        </p:nvSpPr>
        <p:spPr>
          <a:xfrm>
            <a:off x="12481010" y="5274858"/>
            <a:ext cx="3157314" cy="238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Lucie Carrasco</a:t>
            </a:r>
            <a:endParaRPr lang="en-US" sz="3000" b="1" strike="noStrike" spc="-1" dirty="0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204B2174-7EBE-42B6-8963-D477E60ABF7C}"/>
              </a:ext>
            </a:extLst>
          </p:cNvPr>
          <p:cNvSpPr/>
          <p:nvPr/>
        </p:nvSpPr>
        <p:spPr>
          <a:xfrm>
            <a:off x="12597707" y="5866484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1700" spc="-1" dirty="0" err="1">
                <a:solidFill>
                  <a:srgbClr val="FFFFFF"/>
                </a:solidFill>
                <a:latin typeface="Open Sans SemiBold"/>
                <a:ea typeface="+mn-lt"/>
                <a:cs typeface="+mn-lt"/>
              </a:rPr>
              <a:t>Kurzzeitprogramm</a:t>
            </a:r>
            <a:endParaRPr lang="en-US" sz="1700" spc="-1" dirty="0">
              <a:solidFill>
                <a:srgbClr val="FFFFFF"/>
              </a:solidFill>
              <a:latin typeface="Open Sans SemiBold"/>
              <a:cs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A3DCFC7C-1817-41A8-B411-28392DC90707}"/>
              </a:ext>
            </a:extLst>
          </p:cNvPr>
          <p:cNvSpPr/>
          <p:nvPr/>
        </p:nvSpPr>
        <p:spPr>
          <a:xfrm>
            <a:off x="12771169" y="6542519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lucie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.</a:t>
            </a: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carrasco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@icye.ch</a:t>
            </a:r>
            <a:endParaRPr lang="ru-RU" sz="1900" b="0" strike="noStrike" spc="-1" dirty="0">
              <a:latin typeface="Open Sans SemiBold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22C6E5-12CA-0791-FABC-323CF5F51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653" y="1633596"/>
            <a:ext cx="3043147" cy="30240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preencoded.png"/>
          <p:cNvPicPr/>
          <p:nvPr/>
        </p:nvPicPr>
        <p:blipFill>
          <a:blip r:embed="rId3"/>
          <a:stretch/>
        </p:blipFill>
        <p:spPr>
          <a:xfrm>
            <a:off x="0" y="3352860"/>
            <a:ext cx="18306720" cy="6953040"/>
          </a:xfrm>
          <a:prstGeom prst="rect">
            <a:avLst/>
          </a:prstGeom>
          <a:ln>
            <a:noFill/>
          </a:ln>
        </p:spPr>
      </p:pic>
      <p:pic>
        <p:nvPicPr>
          <p:cNvPr id="78" name="Object 2" descr="preencoded.png"/>
          <p:cNvPicPr/>
          <p:nvPr/>
        </p:nvPicPr>
        <p:blipFill>
          <a:blip r:embed="rId4"/>
          <a:stretch/>
        </p:blipFill>
        <p:spPr>
          <a:xfrm>
            <a:off x="16354440" y="910584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79" name="Object 3" descr="preencoded.png"/>
          <p:cNvPicPr/>
          <p:nvPr/>
        </p:nvPicPr>
        <p:blipFill>
          <a:blip r:embed="rId5"/>
          <a:stretch/>
        </p:blipFill>
        <p:spPr>
          <a:xfrm>
            <a:off x="914400" y="4048806"/>
            <a:ext cx="75960" cy="142848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0" name="Object 4" descr="preencoded.png"/>
          <p:cNvPicPr/>
          <p:nvPr/>
        </p:nvPicPr>
        <p:blipFill>
          <a:blip r:embed="rId6"/>
          <a:stretch/>
        </p:blipFill>
        <p:spPr>
          <a:xfrm>
            <a:off x="2962440" y="581040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1" name="Object 5" descr="preencoded.png"/>
          <p:cNvPicPr/>
          <p:nvPr/>
        </p:nvPicPr>
        <p:blipFill>
          <a:blip r:embed="rId5"/>
          <a:stretch/>
        </p:blipFill>
        <p:spPr>
          <a:xfrm>
            <a:off x="5527598" y="333360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2" name="Object 6" descr="preencoded.png"/>
          <p:cNvPicPr/>
          <p:nvPr/>
        </p:nvPicPr>
        <p:blipFill>
          <a:blip r:embed="rId6"/>
          <a:stretch/>
        </p:blipFill>
        <p:spPr>
          <a:xfrm>
            <a:off x="6848640" y="681984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3" name="Object 7" descr="preencoded.png"/>
          <p:cNvPicPr/>
          <p:nvPr/>
        </p:nvPicPr>
        <p:blipFill>
          <a:blip r:embed="rId5"/>
          <a:stretch/>
        </p:blipFill>
        <p:spPr>
          <a:xfrm>
            <a:off x="10172880" y="3711802"/>
            <a:ext cx="75960" cy="144756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4" name="Object 8" descr="preencoded.png"/>
          <p:cNvPicPr/>
          <p:nvPr/>
        </p:nvPicPr>
        <p:blipFill>
          <a:blip r:embed="rId6"/>
          <a:stretch/>
        </p:blipFill>
        <p:spPr>
          <a:xfrm>
            <a:off x="11658600" y="533412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5" name="Object 9" descr="preencoded.png"/>
          <p:cNvPicPr/>
          <p:nvPr/>
        </p:nvPicPr>
        <p:blipFill>
          <a:blip r:embed="rId5"/>
          <a:stretch/>
        </p:blipFill>
        <p:spPr>
          <a:xfrm>
            <a:off x="14601960" y="3061124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6" name="Object 10" descr="preencoded.png"/>
          <p:cNvPicPr/>
          <p:nvPr/>
        </p:nvPicPr>
        <p:blipFill>
          <a:blip r:embed="rId6"/>
          <a:stretch/>
        </p:blipFill>
        <p:spPr>
          <a:xfrm>
            <a:off x="15954480" y="520056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7" name="Object 11" descr="preencoded.png"/>
          <p:cNvPicPr/>
          <p:nvPr/>
        </p:nvPicPr>
        <p:blipFill>
          <a:blip r:embed="rId7"/>
          <a:stretch/>
        </p:blipFill>
        <p:spPr>
          <a:xfrm>
            <a:off x="828720" y="386712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8" name="Object 12" descr="preencoded.png"/>
          <p:cNvPicPr/>
          <p:nvPr/>
        </p:nvPicPr>
        <p:blipFill>
          <a:blip r:embed="rId8"/>
          <a:stretch/>
        </p:blipFill>
        <p:spPr>
          <a:xfrm>
            <a:off x="2867040" y="718200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9" name="Object 13" descr="preencoded.png"/>
          <p:cNvPicPr/>
          <p:nvPr/>
        </p:nvPicPr>
        <p:blipFill>
          <a:blip r:embed="rId8"/>
          <a:stretch/>
        </p:blipFill>
        <p:spPr>
          <a:xfrm>
            <a:off x="6753240" y="81532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0" name="Object 14" descr="preencoded.png"/>
          <p:cNvPicPr/>
          <p:nvPr/>
        </p:nvPicPr>
        <p:blipFill>
          <a:blip r:embed="rId8"/>
          <a:stretch/>
        </p:blipFill>
        <p:spPr>
          <a:xfrm>
            <a:off x="11572920" y="6705720"/>
            <a:ext cx="247320" cy="247320"/>
          </a:xfrm>
          <a:prstGeom prst="rect">
            <a:avLst/>
          </a:prstGeom>
          <a:ln>
            <a:noFill/>
          </a:ln>
        </p:spPr>
      </p:pic>
      <p:pic>
        <p:nvPicPr>
          <p:cNvPr id="91" name="Object 15" descr="preencoded.png"/>
          <p:cNvPicPr/>
          <p:nvPr/>
        </p:nvPicPr>
        <p:blipFill>
          <a:blip r:embed="rId8"/>
          <a:stretch/>
        </p:blipFill>
        <p:spPr>
          <a:xfrm>
            <a:off x="15859080" y="6515280"/>
            <a:ext cx="266400" cy="266400"/>
          </a:xfrm>
          <a:prstGeom prst="rect">
            <a:avLst/>
          </a:prstGeom>
          <a:ln>
            <a:noFill/>
          </a:ln>
        </p:spPr>
      </p:pic>
      <p:pic>
        <p:nvPicPr>
          <p:cNvPr id="92" name="Object 16" descr="preencoded.png"/>
          <p:cNvPicPr/>
          <p:nvPr/>
        </p:nvPicPr>
        <p:blipFill>
          <a:blip r:embed="rId7"/>
          <a:stretch/>
        </p:blipFill>
        <p:spPr>
          <a:xfrm>
            <a:off x="5438880" y="32194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3" name="Object 17" descr="preencoded.png"/>
          <p:cNvPicPr/>
          <p:nvPr/>
        </p:nvPicPr>
        <p:blipFill>
          <a:blip r:embed="rId7"/>
          <a:stretch/>
        </p:blipFill>
        <p:spPr>
          <a:xfrm>
            <a:off x="10067760" y="36766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4" name="Object 18" descr="preencoded.png"/>
          <p:cNvPicPr/>
          <p:nvPr/>
        </p:nvPicPr>
        <p:blipFill>
          <a:blip r:embed="rId7"/>
          <a:stretch/>
        </p:blipFill>
        <p:spPr>
          <a:xfrm>
            <a:off x="14506560" y="2914560"/>
            <a:ext cx="266400" cy="24732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5867280" y="201446"/>
            <a:ext cx="6495840" cy="10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Playfair Display Bold"/>
                <a:ea typeface="Playfair Display Bold"/>
              </a:rPr>
              <a:t>Wer ist ICYE?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87138" y="2761428"/>
            <a:ext cx="4000320" cy="146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International Cultural Youth Exchange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319260" y="7754910"/>
            <a:ext cx="4411084" cy="1483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Mehr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als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60 Jahre</a:t>
            </a:r>
            <a:r>
              <a:rPr lang="en-US" sz="26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ts val="3600"/>
              </a:lnSpc>
            </a:pP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E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rfahrung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in 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internationaler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Freiwilligenarbeit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 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4057560" y="1990194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Mehr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als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40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Partnerkomitees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weltweit</a:t>
            </a:r>
            <a:endParaRPr lang="ru-RU" sz="2600" b="0" strike="noStrike" spc="-1" dirty="0" err="1">
              <a:latin typeface="Arial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5449461" y="8491568"/>
            <a:ext cx="4618299" cy="1261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Dachorganisation:</a:t>
            </a:r>
          </a:p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 ICYE International Federation in Berlin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8286840" y="2906052"/>
            <a:ext cx="411444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Intermundo-zertifiziert</a:t>
            </a:r>
            <a:endParaRPr lang="ru-RU" sz="2600" b="0" strike="noStrike" spc="-1" dirty="0">
              <a:latin typeface="Open Sans SemiBold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9807804" y="7270112"/>
            <a:ext cx="3247544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Mitglied</a:t>
            </a: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 von SAJV und </a:t>
            </a:r>
            <a:r>
              <a:rPr lang="en-US" sz="2600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Benevol</a:t>
            </a:r>
            <a:endParaRPr lang="ru-RU" sz="2600" b="0" strike="noStrike" spc="-1" err="1">
              <a:latin typeface="Arial"/>
            </a:endParaRPr>
          </a:p>
        </p:txBody>
      </p:sp>
      <p:sp>
        <p:nvSpPr>
          <p:cNvPr id="102" name="CustomShape 8"/>
          <p:cNvSpPr/>
          <p:nvPr/>
        </p:nvSpPr>
        <p:spPr>
          <a:xfrm>
            <a:off x="13496024" y="1356164"/>
            <a:ext cx="3990600" cy="142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376"/>
              </a:lnSpc>
            </a:pPr>
            <a:r>
              <a:rPr lang="en-US" sz="25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Finanzielle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Unterstützung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vom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Bund (BSV), Stiftung Mercator und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Movetia</a:t>
            </a:r>
            <a:endParaRPr lang="ru-RU" sz="2500" b="0" strike="noStrike" spc="-1" dirty="0" err="1">
              <a:latin typeface="Arial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13735080" y="6987310"/>
            <a:ext cx="4076280" cy="19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ICYE International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ist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seit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1987 von der 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"/>
                <a:ea typeface="Open Sans Regular"/>
              </a:rPr>
              <a:t>UNESCO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als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friedensstiftende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Organisation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anerkannt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 descr="Ein Bild, das Berg, draußen, Rock, Person enthält.&#10;&#10;Beschreibung automatisch generiert.">
            <a:extLst>
              <a:ext uri="{FF2B5EF4-FFF2-40B4-BE49-F238E27FC236}">
                <a16:creationId xmlns:a16="http://schemas.microsoft.com/office/drawing/2014/main" id="{4318C9CB-819A-4CB3-B6DB-C0BEBFE64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1" t="-1045" r="19746" b="-860"/>
          <a:stretch/>
        </p:blipFill>
        <p:spPr>
          <a:xfrm rot="18840000">
            <a:off x="877099" y="5961173"/>
            <a:ext cx="3459623" cy="3630619"/>
          </a:xfrm>
          <a:prstGeom prst="rect">
            <a:avLst/>
          </a:prstGeom>
        </p:spPr>
      </p:pic>
      <p:pic>
        <p:nvPicPr>
          <p:cNvPr id="104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1048940" y="1686240"/>
            <a:ext cx="5105160" cy="6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Friedensförderung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8924540" y="3559279"/>
            <a:ext cx="8658000" cy="14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Erweiterung des Verständnisses für andere Lebens- &amp; Denkweisen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6741512" y="6076800"/>
            <a:ext cx="909612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Interkultureller Austausch auf Augenhöhe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4490940" y="8107220"/>
            <a:ext cx="1104876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Sensibiliserung für globale Zusammenhänge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247860" y="609840"/>
            <a:ext cx="5038200" cy="10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Unsere Werte</a:t>
            </a:r>
            <a:endParaRPr lang="ru-RU" sz="6500" b="0" strike="noStrike" spc="-1">
              <a:latin typeface="Arial"/>
            </a:endParaRPr>
          </a:p>
        </p:txBody>
      </p:sp>
      <p:pic>
        <p:nvPicPr>
          <p:cNvPr id="2" name="Grafik 2" descr="Ein Bild, das Person enthält.&#10;&#10;Beschreibung automatisch generiert.">
            <a:extLst>
              <a:ext uri="{FF2B5EF4-FFF2-40B4-BE49-F238E27FC236}">
                <a16:creationId xmlns:a16="http://schemas.microsoft.com/office/drawing/2014/main" id="{44A0006C-FC67-4170-A274-1D4999C75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5" t="-3551" r="19040" b="-576"/>
          <a:stretch/>
        </p:blipFill>
        <p:spPr>
          <a:xfrm rot="2580000">
            <a:off x="3449335" y="3177526"/>
            <a:ext cx="3613256" cy="3871017"/>
          </a:xfrm>
          <a:prstGeom prst="rect">
            <a:avLst/>
          </a:prstGeom>
        </p:spPr>
      </p:pic>
      <p:pic>
        <p:nvPicPr>
          <p:cNvPr id="4" name="Grafik 4" descr="Ein Bild, das Person, Mädchen, draußen, darstellend enthält.&#10;&#10;Beschreibung automatisch generiert.">
            <a:extLst>
              <a:ext uri="{FF2B5EF4-FFF2-40B4-BE49-F238E27FC236}">
                <a16:creationId xmlns:a16="http://schemas.microsoft.com/office/drawing/2014/main" id="{C8BAA8B2-2F05-4629-A5F2-8E3092FA7D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" t="-523" r="33808" b="-13"/>
          <a:stretch/>
        </p:blipFill>
        <p:spPr>
          <a:xfrm rot="18780000">
            <a:off x="6020379" y="679296"/>
            <a:ext cx="3477816" cy="35878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115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5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6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7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21" name="Object 8" descr="preencoded.png"/>
          <p:cNvPicPr/>
          <p:nvPr/>
        </p:nvPicPr>
        <p:blipFill>
          <a:blip r:embed="rId8"/>
          <a:stretch/>
        </p:blipFill>
        <p:spPr>
          <a:xfrm>
            <a:off x="10020240" y="346716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2" name="Object 9" descr="preencoded.png"/>
          <p:cNvPicPr/>
          <p:nvPr/>
        </p:nvPicPr>
        <p:blipFill>
          <a:blip r:embed="rId8"/>
          <a:stretch/>
        </p:blipFill>
        <p:spPr>
          <a:xfrm>
            <a:off x="10049040" y="487692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3" name="Object 10" descr="preencoded.png"/>
          <p:cNvPicPr/>
          <p:nvPr/>
        </p:nvPicPr>
        <p:blipFill>
          <a:blip r:embed="rId8"/>
          <a:stretch/>
        </p:blipFill>
        <p:spPr>
          <a:xfrm>
            <a:off x="10049040" y="6362640"/>
            <a:ext cx="723600" cy="7045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28" name="CustomShape 2"/>
          <p:cNvSpPr/>
          <p:nvPr/>
        </p:nvSpPr>
        <p:spPr>
          <a:xfrm>
            <a:off x="3161214" y="482400"/>
            <a:ext cx="1119168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Länder und Projekte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0191600" y="35622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sozial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11348358" y="5024057"/>
            <a:ext cx="2072094" cy="4930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ökologisch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10410840" y="65295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kulturell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6" name="CustomShape 10"/>
          <p:cNvSpPr/>
          <p:nvPr/>
        </p:nvSpPr>
        <p:spPr>
          <a:xfrm>
            <a:off x="495360" y="2009880"/>
            <a:ext cx="8152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Mehr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als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40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Partnerkomitees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auf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der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ganzen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Welt: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7" name="CustomShape 11"/>
          <p:cNvSpPr/>
          <p:nvPr/>
        </p:nvSpPr>
        <p:spPr>
          <a:xfrm>
            <a:off x="9686880" y="2006218"/>
            <a:ext cx="8152920" cy="1249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Wir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haben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 Projekte in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folgenden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Bereichen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: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138" name="CustomShape 12"/>
          <p:cNvSpPr/>
          <p:nvPr/>
        </p:nvSpPr>
        <p:spPr>
          <a:xfrm>
            <a:off x="9997946" y="34934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1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39" name="CustomShape 13"/>
          <p:cNvSpPr/>
          <p:nvPr/>
        </p:nvSpPr>
        <p:spPr>
          <a:xfrm>
            <a:off x="10029780" y="491976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2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40" name="CustomShape 14"/>
          <p:cNvSpPr/>
          <p:nvPr/>
        </p:nvSpPr>
        <p:spPr>
          <a:xfrm>
            <a:off x="10043538" y="63959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3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4" name="Grafik 4" descr="Ein Bild, das farbig enthält.&#10;&#10;Beschreibung automatisch generiert.">
            <a:extLst>
              <a:ext uri="{FF2B5EF4-FFF2-40B4-BE49-F238E27FC236}">
                <a16:creationId xmlns:a16="http://schemas.microsoft.com/office/drawing/2014/main" id="{59A01B4F-8E1B-4754-A20D-CB7271FFA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80000">
            <a:off x="1790700" y="3752850"/>
            <a:ext cx="51244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3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ject 2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4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5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6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18959084-EB83-4C82-9837-39ECE1014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610" y="-11874"/>
            <a:ext cx="18806981" cy="10279859"/>
          </a:xfrm>
          <a:prstGeom prst="rect">
            <a:avLst/>
          </a:prstGeom>
        </p:spPr>
      </p:pic>
      <p:pic>
        <p:nvPicPr>
          <p:cNvPr id="114" name="Object 1" descr="preencoded.png"/>
          <p:cNvPicPr/>
          <p:nvPr/>
        </p:nvPicPr>
        <p:blipFill>
          <a:blip r:embed="rId8"/>
          <a:stretch/>
        </p:blipFill>
        <p:spPr>
          <a:xfrm>
            <a:off x="16323003" y="305284"/>
            <a:ext cx="1657080" cy="83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63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bject 1" descr="preencoded.png"/>
          <p:cNvPicPr/>
          <p:nvPr/>
        </p:nvPicPr>
        <p:blipFill>
          <a:blip r:embed="rId3"/>
          <a:stretch/>
        </p:blipFill>
        <p:spPr>
          <a:xfrm>
            <a:off x="4476600" y="0"/>
            <a:ext cx="13811040" cy="10172520"/>
          </a:xfrm>
          <a:prstGeom prst="rect">
            <a:avLst/>
          </a:prstGeom>
          <a:ln>
            <a:noFill/>
          </a:ln>
        </p:spPr>
      </p:pic>
      <p:pic>
        <p:nvPicPr>
          <p:cNvPr id="218" name="Object 2" descr="preencoded.png"/>
          <p:cNvPicPr/>
          <p:nvPr/>
        </p:nvPicPr>
        <p:blipFill>
          <a:blip r:embed="rId4"/>
          <a:stretch/>
        </p:blipFill>
        <p:spPr>
          <a:xfrm>
            <a:off x="0" y="1791000"/>
            <a:ext cx="7772040" cy="849600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790560" y="2104920"/>
            <a:ext cx="5829120" cy="3183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Wo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findest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du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weitere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Informationen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?</a:t>
            </a:r>
            <a:endParaRPr lang="ru-RU" sz="6000" b="0" strike="noStrike" spc="-1" dirty="0">
              <a:latin typeface="Open Sans SemiBold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0848960" y="8877240"/>
            <a:ext cx="240948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13672491" y="8620200"/>
            <a:ext cx="281916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corona.icye.ch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5086440" y="8620200"/>
            <a:ext cx="783864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icye.org</a:t>
            </a:r>
            <a:endParaRPr lang="ru-RU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24" name="Object 2" descr="preencoded.png"/>
          <p:cNvPicPr/>
          <p:nvPr/>
        </p:nvPicPr>
        <p:blipFill>
          <a:blip r:embed="rId4"/>
          <a:stretch/>
        </p:blipFill>
        <p:spPr>
          <a:xfrm>
            <a:off x="0" y="2433490"/>
            <a:ext cx="7105320" cy="4076280"/>
          </a:xfrm>
          <a:prstGeom prst="rect">
            <a:avLst/>
          </a:prstGeom>
          <a:ln>
            <a:noFill/>
          </a:ln>
        </p:spPr>
      </p:pic>
      <p:pic>
        <p:nvPicPr>
          <p:cNvPr id="226" name="Object 4" descr="preencoded.png"/>
          <p:cNvPicPr/>
          <p:nvPr/>
        </p:nvPicPr>
        <p:blipFill>
          <a:blip r:embed="rId5"/>
          <a:stretch/>
        </p:blipFill>
        <p:spPr>
          <a:xfrm>
            <a:off x="-11832" y="6397367"/>
            <a:ext cx="6038640" cy="3866760"/>
          </a:xfrm>
          <a:prstGeom prst="rect">
            <a:avLst/>
          </a:prstGeom>
          <a:ln>
            <a:noFill/>
          </a:ln>
        </p:spPr>
      </p:pic>
      <p:pic>
        <p:nvPicPr>
          <p:cNvPr id="227" name="Object 5" descr="preencoded.png"/>
          <p:cNvPicPr/>
          <p:nvPr/>
        </p:nvPicPr>
        <p:blipFill>
          <a:blip r:embed="rId6"/>
          <a:stretch/>
        </p:blipFill>
        <p:spPr>
          <a:xfrm>
            <a:off x="6013356" y="2447283"/>
            <a:ext cx="6076440" cy="3981240"/>
          </a:xfrm>
          <a:prstGeom prst="rect">
            <a:avLst/>
          </a:prstGeom>
          <a:ln>
            <a:noFill/>
          </a:ln>
        </p:spPr>
      </p:pic>
      <p:pic>
        <p:nvPicPr>
          <p:cNvPr id="228" name="Object 6" descr="preencoded.png"/>
          <p:cNvPicPr/>
          <p:nvPr/>
        </p:nvPicPr>
        <p:blipFill>
          <a:blip r:embed="rId7"/>
          <a:stretch/>
        </p:blipFill>
        <p:spPr>
          <a:xfrm>
            <a:off x="12058560" y="6413932"/>
            <a:ext cx="6229080" cy="3866760"/>
          </a:xfrm>
          <a:prstGeom prst="rect">
            <a:avLst/>
          </a:prstGeom>
          <a:ln>
            <a:noFill/>
          </a:ln>
        </p:spPr>
      </p:pic>
      <p:pic>
        <p:nvPicPr>
          <p:cNvPr id="229" name="Object 7" descr="preencoded.png"/>
          <p:cNvPicPr/>
          <p:nvPr/>
        </p:nvPicPr>
        <p:blipFill>
          <a:blip r:embed="rId8"/>
          <a:stretch/>
        </p:blipFill>
        <p:spPr>
          <a:xfrm>
            <a:off x="12058559" y="2426984"/>
            <a:ext cx="6229080" cy="400032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541118" y="676440"/>
            <a:ext cx="9260202" cy="14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Unsere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Programme</a:t>
            </a:r>
            <a:endParaRPr lang="ru-RU" sz="6000" b="0" strike="noStrike" spc="-1" dirty="0" err="1">
              <a:latin typeface="Open Sans SemiBold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-905040" y="3458046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Langzeitprogramm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1535612" y="3483821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Kurzzeitprogramm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485640" y="437184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6 bis 12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Monate</a:t>
            </a:r>
            <a:endParaRPr lang="ru-RU" sz="3200" b="1" strike="noStrike" spc="-1">
              <a:latin typeface="Open Sans SemiBold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12948916" y="437184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1 bis 5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Monate</a:t>
            </a:r>
            <a:endParaRPr lang="ru-RU" sz="3200" b="1" strike="noStrike" spc="-1">
              <a:latin typeface="Open Sans SemiBold"/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0A41D523-CAD7-4985-9DB5-7E0C20802F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694" y="6984723"/>
            <a:ext cx="2743200" cy="2743200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718760B2-2D22-4772-BFE4-9753677D1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3687" y="6988865"/>
            <a:ext cx="2743200" cy="2743200"/>
          </a:xfrm>
          <a:prstGeom prst="rect">
            <a:avLst/>
          </a:prstGeom>
        </p:spPr>
      </p:pic>
      <p:pic>
        <p:nvPicPr>
          <p:cNvPr id="4" name="Grafik 4" descr="Ein Bild, das Person, draußen, Bank, Parken enthält.&#10;&#10;Beschreibung automatisch generiert.">
            <a:extLst>
              <a:ext uri="{FF2B5EF4-FFF2-40B4-BE49-F238E27FC236}">
                <a16:creationId xmlns:a16="http://schemas.microsoft.com/office/drawing/2014/main" id="{6B48948C-841C-4059-A964-11175AD7AF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3357" y="6398983"/>
            <a:ext cx="6072808" cy="38666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5" descr="preencoded.png">
            <a:extLst>
              <a:ext uri="{FF2B5EF4-FFF2-40B4-BE49-F238E27FC236}">
                <a16:creationId xmlns:a16="http://schemas.microsoft.com/office/drawing/2014/main" id="{39D507CB-C912-AE3A-B6AB-7927D7C7346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53821" y="8221"/>
            <a:ext cx="18333033" cy="1869415"/>
          </a:xfrm>
          <a:prstGeom prst="rect">
            <a:avLst/>
          </a:prstGeom>
          <a:ln>
            <a:noFill/>
          </a:ln>
        </p:spPr>
      </p:pic>
      <p:pic>
        <p:nvPicPr>
          <p:cNvPr id="243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46" name="Object 4" descr="preencoded.png"/>
          <p:cNvPicPr/>
          <p:nvPr/>
        </p:nvPicPr>
        <p:blipFill>
          <a:blip r:embed="rId5"/>
          <a:stretch/>
        </p:blipFill>
        <p:spPr>
          <a:xfrm>
            <a:off x="-14220" y="1848240"/>
            <a:ext cx="7867440" cy="8438760"/>
          </a:xfrm>
          <a:prstGeom prst="rect">
            <a:avLst/>
          </a:prstGeom>
          <a:ln>
            <a:noFill/>
          </a:ln>
        </p:spPr>
      </p:pic>
      <p:pic>
        <p:nvPicPr>
          <p:cNvPr id="248" name="Object 6" descr="preencoded.png"/>
          <p:cNvPicPr/>
          <p:nvPr/>
        </p:nvPicPr>
        <p:blipFill>
          <a:blip r:embed="rId6"/>
          <a:stretch/>
        </p:blipFill>
        <p:spPr>
          <a:xfrm>
            <a:off x="8874963" y="4936075"/>
            <a:ext cx="54365" cy="722802"/>
          </a:xfrm>
          <a:prstGeom prst="rect">
            <a:avLst/>
          </a:prstGeom>
          <a:ln>
            <a:noFill/>
          </a:ln>
        </p:spPr>
      </p:pic>
      <p:pic>
        <p:nvPicPr>
          <p:cNvPr id="249" name="Object 7" descr="preencoded.png"/>
          <p:cNvPicPr/>
          <p:nvPr/>
        </p:nvPicPr>
        <p:blipFill>
          <a:blip r:embed="rId7"/>
          <a:stretch/>
        </p:blipFill>
        <p:spPr>
          <a:xfrm>
            <a:off x="7037569" y="7672586"/>
            <a:ext cx="9886767" cy="1071112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4498166" y="469046"/>
            <a:ext cx="9295920" cy="120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Langzeitprogramm</a:t>
            </a:r>
            <a:endParaRPr lang="ru-RU" sz="6000" b="0" strike="noStrike" spc="-1" dirty="0" err="1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2322091" y="3434547"/>
            <a:ext cx="4928907" cy="1690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Januar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 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Februar</a:t>
            </a:r>
            <a:endParaRPr lang="ru-RU" sz="2800" b="0" strike="noStrike" spc="-1" dirty="0">
              <a:latin typeface="Open Sans SemiBold"/>
            </a:endParaRPr>
          </a:p>
          <a:p>
            <a:pPr>
              <a:lnSpc>
                <a:spcPts val="5250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Anmeldung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bis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31.Oktober</a:t>
            </a:r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6651257" y="3428390"/>
            <a:ext cx="4947953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im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Juli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 August</a:t>
            </a:r>
            <a:endParaRPr lang="ru-RU" sz="2800" b="0" strike="noStrike" spc="-1" dirty="0">
              <a:latin typeface="Open Sans SemiBold"/>
            </a:endParaRPr>
          </a:p>
          <a:p>
            <a:pPr>
              <a:lnSpc>
                <a:spcPts val="5250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Anmeldung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bis </a:t>
            </a:r>
            <a:r>
              <a:rPr lang="en-US" sz="2800" b="1" spc="-1" dirty="0">
                <a:solidFill>
                  <a:srgbClr val="023477"/>
                </a:solidFill>
                <a:latin typeface="Open Sans SemiBold"/>
                <a:ea typeface="Open Sans Regular"/>
              </a:rPr>
              <a:t>30. April</a:t>
            </a:r>
            <a:endParaRPr lang="en-US" sz="2800" b="1" strike="noStrike" spc="-1" dirty="0">
              <a:solidFill>
                <a:srgbClr val="02347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366130" y="6031207"/>
            <a:ext cx="4411943" cy="13015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ru-RU" sz="2800" spc="-1" dirty="0">
              <a:latin typeface="Open Sans SemiBold"/>
            </a:endParaRPr>
          </a:p>
        </p:txBody>
      </p:sp>
      <p:sp>
        <p:nvSpPr>
          <p:cNvPr id="255" name="CustomShape 6"/>
          <p:cNvSpPr/>
          <p:nvPr/>
        </p:nvSpPr>
        <p:spPr>
          <a:xfrm>
            <a:off x="6648500" y="5891612"/>
            <a:ext cx="4554360" cy="114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</a:p>
        </p:txBody>
      </p:sp>
      <p:sp>
        <p:nvSpPr>
          <p:cNvPr id="256" name="CustomShape 7"/>
          <p:cNvSpPr/>
          <p:nvPr/>
        </p:nvSpPr>
        <p:spPr>
          <a:xfrm>
            <a:off x="8185585" y="8020084"/>
            <a:ext cx="7792205" cy="7246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51"/>
              </a:lnSpc>
            </a:pP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Länderspezifische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Vorbereitung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individuell</a:t>
            </a:r>
            <a:endParaRPr lang="ru-RU" sz="2800" b="0" strike="noStrike" spc="-1">
              <a:latin typeface="Open Sans SemiBold"/>
            </a:endParaRPr>
          </a:p>
        </p:txBody>
      </p:sp>
      <p:pic>
        <p:nvPicPr>
          <p:cNvPr id="2" name="Grafik 2" descr="Ein Bild, das Person, Gruppe, Personen, Sport enthält.&#10;&#10;Beschreibung automatisch generiert.">
            <a:extLst>
              <a:ext uri="{FF2B5EF4-FFF2-40B4-BE49-F238E27FC236}">
                <a16:creationId xmlns:a16="http://schemas.microsoft.com/office/drawing/2014/main" id="{5EC38654-D433-406B-9EE9-59840B29E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71" y="2309658"/>
            <a:ext cx="5033082" cy="671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0818D4C7-0841-E358-9444-F79B0B50271A}"/>
              </a:ext>
            </a:extLst>
          </p:cNvPr>
          <p:cNvSpPr/>
          <p:nvPr/>
        </p:nvSpPr>
        <p:spPr>
          <a:xfrm>
            <a:off x="17249211" y="1857519"/>
            <a:ext cx="1038789" cy="687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F9678707-B396-6B6E-52CF-A048890D467E}"/>
              </a:ext>
            </a:extLst>
          </p:cNvPr>
          <p:cNvSpPr/>
          <p:nvPr/>
        </p:nvSpPr>
        <p:spPr>
          <a:xfrm>
            <a:off x="8360673" y="153456"/>
            <a:ext cx="685764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00"/>
              </a:lnSpc>
            </a:pPr>
            <a:endParaRPr lang="en-US" sz="3500" b="0" strike="noStrike" spc="-1" dirty="0">
              <a:solidFill>
                <a:srgbClr val="023477"/>
              </a:solidFill>
              <a:latin typeface="Open Sans Regular"/>
              <a:ea typeface="Open Sans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0B67-C0FA-1D08-7F0F-50AA14B265DC}"/>
              </a:ext>
            </a:extLst>
          </p:cNvPr>
          <p:cNvSpPr txBox="1"/>
          <p:nvPr/>
        </p:nvSpPr>
        <p:spPr>
          <a:xfrm rot="5400000" flipH="1">
            <a:off x="15126891" y="4512140"/>
            <a:ext cx="497383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Dauer: 6 bis 12 </a:t>
            </a:r>
            <a:r>
              <a:rPr lang="en-US" sz="2800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Monate</a:t>
            </a:r>
            <a:endParaRPr lang="en-US" sz="2800">
              <a:latin typeface="Open Sans SemiBold"/>
              <a:ea typeface="+mn-lt"/>
              <a:cs typeface="+mn-lt"/>
            </a:endParaRPr>
          </a:p>
          <a:p>
            <a:pPr algn="l"/>
            <a:endParaRPr lang="en-US" sz="2800" dirty="0">
              <a:latin typeface="Open Sans SemiBold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DEBE814-E8F2-6C71-F65E-35F39207B31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572102" y="4953933"/>
            <a:ext cx="54365" cy="7228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72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105160" cy="10286640"/>
          </a:xfrm>
          <a:prstGeom prst="rect">
            <a:avLst/>
          </a:prstGeom>
          <a:ln>
            <a:noFill/>
          </a:ln>
        </p:spPr>
      </p:pic>
      <p:pic>
        <p:nvPicPr>
          <p:cNvPr id="258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59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260" name="Object 4" descr="preencoded.png"/>
          <p:cNvPicPr/>
          <p:nvPr/>
        </p:nvPicPr>
        <p:blipFill>
          <a:blip r:embed="rId6"/>
          <a:stretch/>
        </p:blipFill>
        <p:spPr>
          <a:xfrm>
            <a:off x="0" y="2286000"/>
            <a:ext cx="7372080" cy="80006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6088342" y="373639"/>
            <a:ext cx="12382200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Ablauf ICYE-Langzeitprogramm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7602866" y="2594078"/>
            <a:ext cx="819000" cy="5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1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11891028" y="2588615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2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15787818" y="2594451"/>
            <a:ext cx="552240" cy="81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3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11730294" y="6623504"/>
            <a:ext cx="676080" cy="478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5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7549208" y="6635766"/>
            <a:ext cx="883775" cy="724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4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7" name="CustomShape 7"/>
          <p:cNvSpPr/>
          <p:nvPr/>
        </p:nvSpPr>
        <p:spPr>
          <a:xfrm>
            <a:off x="15703214" y="6617905"/>
            <a:ext cx="854674" cy="391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6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8" name="CustomShape 8"/>
          <p:cNvSpPr/>
          <p:nvPr/>
        </p:nvSpPr>
        <p:spPr>
          <a:xfrm>
            <a:off x="6221641" y="3495005"/>
            <a:ext cx="4362975" cy="20667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unter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  <a:hlinkClick r:id="rId7"/>
              </a:rPr>
              <a:t>www.icye.ch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Wir </a:t>
            </a:r>
            <a:r>
              <a:rPr lang="en-US" spc="-1" dirty="0" err="1">
                <a:solidFill>
                  <a:srgbClr val="023477"/>
                </a:solidFill>
                <a:ea typeface="+mn-lt"/>
                <a:cs typeface="+mn-lt"/>
              </a:rPr>
              <a:t>schicken</a:t>
            </a: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das</a:t>
            </a: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 definitive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Anmeldeformular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(3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Wunschländer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)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defintives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Anmeldeformular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, CV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und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Motivationsbrief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auf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Englisch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69" name="CustomShape 9"/>
          <p:cNvSpPr/>
          <p:nvPr/>
        </p:nvSpPr>
        <p:spPr>
          <a:xfrm>
            <a:off x="14455303" y="3413015"/>
            <a:ext cx="3572971" cy="1635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Land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steht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fest*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Kandidatengespräch</a:t>
            </a:r>
            <a:endParaRPr lang="en-US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Vertrag</a:t>
            </a:r>
            <a:endParaRPr lang="ru-RU" b="0" strike="noStrike" spc="-1">
              <a:solidFill>
                <a:srgbClr val="000000"/>
              </a:solidFill>
              <a:latin typeface="Arial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pc="-1" dirty="0" err="1">
                <a:solidFill>
                  <a:srgbClr val="023477"/>
                </a:solidFill>
                <a:latin typeface="Arial"/>
                <a:cs typeface="Arial"/>
              </a:rPr>
              <a:t>Projektwunschliste</a:t>
            </a:r>
            <a:r>
              <a:rPr lang="en-US" spc="-1" dirty="0">
                <a:solidFill>
                  <a:srgbClr val="023477"/>
                </a:solidFill>
                <a:latin typeface="Arial"/>
                <a:cs typeface="Arial"/>
              </a:rPr>
              <a:t> (3 Projekte)</a:t>
            </a:r>
            <a:endParaRPr lang="en-US" spc="-1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pc="-1">
              <a:solidFill>
                <a:srgbClr val="023477"/>
              </a:solidFill>
              <a:ea typeface="+mn-lt"/>
              <a:cs typeface="+mn-lt"/>
            </a:endParaRPr>
          </a:p>
        </p:txBody>
      </p:sp>
      <p:sp>
        <p:nvSpPr>
          <p:cNvPr id="270" name="CustomShape 10"/>
          <p:cNvSpPr/>
          <p:nvPr/>
        </p:nvSpPr>
        <p:spPr>
          <a:xfrm>
            <a:off x="11573525" y="7368017"/>
            <a:ext cx="1676160" cy="4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Visumantrag</a:t>
            </a:r>
            <a:endParaRPr lang="ru-RU" b="0" strike="noStrike" spc="-1" err="1">
              <a:latin typeface="Arial"/>
            </a:endParaRPr>
          </a:p>
        </p:txBody>
      </p:sp>
      <p:sp>
        <p:nvSpPr>
          <p:cNvPr id="271" name="CustomShape 11"/>
          <p:cNvSpPr/>
          <p:nvPr/>
        </p:nvSpPr>
        <p:spPr>
          <a:xfrm>
            <a:off x="14477947" y="7357179"/>
            <a:ext cx="2705325" cy="12771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pc="-1">
                <a:solidFill>
                  <a:srgbClr val="023477"/>
                </a:solidFill>
                <a:latin typeface="Open Sans SemiBold"/>
                <a:ea typeface="Open Sans SemiBold"/>
              </a:rPr>
              <a:t>Nach der </a:t>
            </a:r>
            <a:r>
              <a:rPr lang="en-US" spc="-1" err="1">
                <a:solidFill>
                  <a:srgbClr val="023477"/>
                </a:solidFill>
                <a:latin typeface="Open Sans SemiBold"/>
                <a:ea typeface="Open Sans SemiBold"/>
              </a:rPr>
              <a:t>Rückkehr</a:t>
            </a:r>
            <a:r>
              <a:rPr lang="en-US" spc="-1">
                <a:solidFill>
                  <a:srgbClr val="023477"/>
                </a:solidFill>
                <a:latin typeface="Open Sans SemiBold"/>
                <a:ea typeface="Open Sans SemiBold"/>
              </a:rPr>
              <a:t>: Returnee Day</a:t>
            </a:r>
            <a:endParaRPr lang="ru-RU" b="0" strike="noStrike" spc="-1">
              <a:latin typeface="Arial"/>
            </a:endParaRPr>
          </a:p>
        </p:txBody>
      </p:sp>
      <p:sp>
        <p:nvSpPr>
          <p:cNvPr id="272" name="CustomShape 12"/>
          <p:cNvSpPr/>
          <p:nvPr/>
        </p:nvSpPr>
        <p:spPr>
          <a:xfrm>
            <a:off x="6230494" y="7363080"/>
            <a:ext cx="4190399" cy="12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Vorbereitungsseminare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individuelle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Ländervorbereitung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Beantragung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Sonderprivatauszug</a:t>
            </a:r>
            <a:endParaRPr lang="en-US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273" name="CustomShape 13"/>
          <p:cNvSpPr/>
          <p:nvPr/>
        </p:nvSpPr>
        <p:spPr>
          <a:xfrm>
            <a:off x="10800720" y="3491847"/>
            <a:ext cx="3688021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Internationale</a:t>
            </a:r>
            <a:r>
              <a:rPr lang="en-US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endParaRPr lang="ru-RU" b="0" strike="noStrike" spc="-1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CHF 100 </a:t>
            </a:r>
            <a:r>
              <a:rPr lang="en-US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Anmeldegebühr</a:t>
            </a:r>
            <a:r>
              <a:rPr lang="en-US" spc="-1">
                <a:solidFill>
                  <a:srgbClr val="023477"/>
                </a:solidFill>
                <a:latin typeface="Open Sans Regular"/>
                <a:ea typeface="Open Sans Regular"/>
              </a:rPr>
              <a:t> </a:t>
            </a: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pc="-1">
                <a:solidFill>
                  <a:srgbClr val="023477"/>
                </a:solidFill>
                <a:latin typeface="Open Sans Regular"/>
                <a:ea typeface="Open Sans Regular"/>
              </a:rPr>
              <a:t>      </a:t>
            </a: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trike="noStrike" spc="-1">
              <a:solidFill>
                <a:srgbClr val="023477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id="{52139835-75A9-4092-8605-511EC782460A}"/>
              </a:ext>
            </a:extLst>
          </p:cNvPr>
          <p:cNvSpPr/>
          <p:nvPr/>
        </p:nvSpPr>
        <p:spPr>
          <a:xfrm>
            <a:off x="6123338" y="8806577"/>
            <a:ext cx="9366436" cy="12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*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Das Projekt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wird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in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Absprache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mit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Regular"/>
                <a:cs typeface="Open Sans Regular"/>
              </a:rPr>
              <a:t>dem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Partnerkomitee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im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Gastland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bestimmt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.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 </a:t>
            </a:r>
            <a:endParaRPr lang="ru-RU" b="0" strike="noStrike" spc="-1" dirty="0"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667</Words>
  <Application>Microsoft Office PowerPoint</Application>
  <PresentationFormat>Personnalisé</PresentationFormat>
  <Paragraphs>182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34" baseType="lpstr">
      <vt:lpstr>Arial</vt:lpstr>
      <vt:lpstr>Arial,Sans-Serif</vt:lpstr>
      <vt:lpstr>Calibri</vt:lpstr>
      <vt:lpstr>Cormorant Bold</vt:lpstr>
      <vt:lpstr>DejaVu Sans</vt:lpstr>
      <vt:lpstr>Dubai Regular</vt:lpstr>
      <vt:lpstr>Open Sans</vt:lpstr>
      <vt:lpstr>Open Sans Regular</vt:lpstr>
      <vt:lpstr>Open Sans SemiBold</vt:lpstr>
      <vt:lpstr>Playfair Display Bold</vt:lpstr>
      <vt:lpstr>Playfair Display Regular</vt:lpstr>
      <vt:lpstr>Symbol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Jessica Monica</cp:lastModifiedBy>
  <cp:revision>403</cp:revision>
  <dcterms:created xsi:type="dcterms:W3CDTF">2021-05-26T13:56:44Z</dcterms:created>
  <dcterms:modified xsi:type="dcterms:W3CDTF">2024-05-31T11:22:17Z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